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DFCAE-5744-5136-C1D4-237A1DED7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5EFF12-B560-B7CD-8427-582F04C86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561FB-83D5-63F3-7FE9-BE42D268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5636-6FDB-4B27-BF2B-D0AC9094208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8DC25-5D1B-9E89-8756-DA739BC7B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FD5D6-A530-230F-83DF-ADB4E44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2C2F-04F3-4F9D-9688-EF1B9EF56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30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B4383-A32A-D6A6-01FD-1C57F6F62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E3C77-C88A-2FA8-CCC6-CE635FDED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3B4FF-1892-83E7-6623-90928D372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5636-6FDB-4B27-BF2B-D0AC9094208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3E913-3736-F515-4242-B67B9E6C9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3117C-F427-5E97-374E-EA85BF8A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2C2F-04F3-4F9D-9688-EF1B9EF56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17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58E6AC-6A25-796B-4165-DC69BF682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B635C6-F434-C682-734D-ED652A8212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E7C677-E2BB-1AC9-7C64-7E3A275E5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5636-6FDB-4B27-BF2B-D0AC9094208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1D810-8BF2-9FBB-0148-5CF7D709E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5BF72-4915-9B20-A331-B86830DD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2C2F-04F3-4F9D-9688-EF1B9EF56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9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6C404-CF1C-643D-5EF7-2BB6E413B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D133D-35E4-8F77-D4EF-2EA9481A6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A32A3-933C-0B04-F305-333DC838D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5636-6FDB-4B27-BF2B-D0AC9094208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68EBF-D5DE-407D-A345-B5388289A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1F77C-FBC9-6162-A3C2-E076F9001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2C2F-04F3-4F9D-9688-EF1B9EF56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4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B052E-6A23-960F-9470-567AD610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FD1DA-6232-64A8-6E2E-7F07FEA84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62E41-04F0-204E-EC25-7BE8FCB9D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5636-6FDB-4B27-BF2B-D0AC9094208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30BC7A-784D-FE16-15F4-692BDDA8A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D5E98-9BCD-D068-C88B-D84AFCB9E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2C2F-04F3-4F9D-9688-EF1B9EF56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2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8DA9A-8828-E0C6-5622-03966D02D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C9667-EA3B-086A-659D-1624AD738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04DCD0-DC4D-D656-1A26-0BC486CBC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13A83-53B2-8F6F-CD14-E26A4E3C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5636-6FDB-4B27-BF2B-D0AC9094208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B8DB4-A69D-7733-BE87-0317D5B55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4C8D5-DA94-AD35-95AE-3656CD76C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2C2F-04F3-4F9D-9688-EF1B9EF56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51A5F-4C4C-45A4-32E7-705E1CF2C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2F371-B256-7E42-5F41-435E0DE4B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509DC2-58B0-82ED-5D8A-CC698634F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219589-AB41-5374-7076-DC13A0F908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275F22-2141-B229-5473-AA0AD2553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7F920D-8610-6BF7-77E2-E3F32B37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5636-6FDB-4B27-BF2B-D0AC9094208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2B7FDC-5DAF-B91F-DBA5-42B79A99B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CD5F78-6C69-60EF-D60F-0C3E6C65A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2C2F-04F3-4F9D-9688-EF1B9EF56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7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34F73-1979-DE4B-E22D-6088F25A8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049B08-5DA4-FAA8-683D-84787EF90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5636-6FDB-4B27-BF2B-D0AC9094208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7A447-56CE-BAF4-523F-EA654DA9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B0EB5F-CE04-8080-810C-88BC828A2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2C2F-04F3-4F9D-9688-EF1B9EF56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567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E7B954-4BDB-EE6D-8EA8-5CC873B10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5636-6FDB-4B27-BF2B-D0AC9094208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768271-ABB5-2645-82A2-83483A4D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DFEB2-BC10-7768-EB17-336D0AF2C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2C2F-04F3-4F9D-9688-EF1B9EF56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B9D4F-D29A-7EB3-02F0-6A22AE127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D415A-6D50-2D28-2C79-F6505501C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EB100F-EACB-0077-6AE3-BE8A41B68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1125B-F30F-302F-D8F2-1258F77A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5636-6FDB-4B27-BF2B-D0AC9094208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E65E8-3585-6149-D663-A403626B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070DA-04E3-C29D-93EE-CD9A2B664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2C2F-04F3-4F9D-9688-EF1B9EF56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4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9DE05-E7C7-AF42-FF8E-C0A92F3A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6B9B69-9F66-3760-7D76-90A604082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C1DF3-2934-05EC-AD3D-D3EC091D7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D1BB0-A525-B040-6A45-1757893B7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95636-6FDB-4B27-BF2B-D0AC9094208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512D4-FB27-C503-F37E-FEF50D75F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901FB-AE0D-A87E-9971-6656E071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62C2F-04F3-4F9D-9688-EF1B9EF56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0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5D865C-3108-3719-3F32-1150DC569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0737B-5262-F1D9-6849-C607965B2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50CBE-4957-E129-4470-88221F40D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95636-6FDB-4B27-BF2B-D0AC9094208D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13F29-CAF0-2D6B-F6CA-3FE8F759B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BB393-7F78-A285-68F0-879B46405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62C2F-04F3-4F9D-9688-EF1B9EF56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oranges on a tree">
            <a:extLst>
              <a:ext uri="{FF2B5EF4-FFF2-40B4-BE49-F238E27FC236}">
                <a16:creationId xmlns:a16="http://schemas.microsoft.com/office/drawing/2014/main" id="{7E9DFFEE-06A7-D249-CF7F-B0111FD90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9AC43-6614-E607-7000-9EFB410556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Labor Stability with wafla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CB742B-0CE3-2F04-AC20-A55828C198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 New Opportunity to Use the H-2A Program to Stabilize Your Workforce</a:t>
            </a:r>
          </a:p>
        </p:txBody>
      </p:sp>
    </p:spTree>
    <p:extLst>
      <p:ext uri="{BB962C8B-B14F-4D97-AF65-F5344CB8AC3E}">
        <p14:creationId xmlns:p14="http://schemas.microsoft.com/office/powerpoint/2010/main" val="3981093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44906-6ED6-C8C8-2B5D-7D4E5517F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wafla’s</a:t>
            </a:r>
            <a:r>
              <a:rPr lang="en-US" dirty="0">
                <a:solidFill>
                  <a:schemeClr val="bg1"/>
                </a:solidFill>
              </a:rPr>
              <a:t> high touch, quality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18E6C-ACE2-981C-21D0-75A1B20AC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STEP 2: Determine precise filing timeline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Wafla</a:t>
            </a:r>
            <a:r>
              <a:rPr lang="en-US" dirty="0">
                <a:solidFill>
                  <a:schemeClr val="bg1"/>
                </a:solidFill>
              </a:rPr>
              <a:t> will pre-draft contract with information from step 1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Farmer will request housing inspection with </a:t>
            </a:r>
            <a:r>
              <a:rPr lang="en-US" dirty="0" err="1">
                <a:solidFill>
                  <a:schemeClr val="bg1"/>
                </a:solidFill>
              </a:rPr>
              <a:t>wafla</a:t>
            </a:r>
            <a:r>
              <a:rPr lang="en-US" dirty="0">
                <a:solidFill>
                  <a:schemeClr val="bg1"/>
                </a:solidFill>
              </a:rPr>
              <a:t> consultation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Wafla</a:t>
            </a:r>
            <a:r>
              <a:rPr lang="en-US" dirty="0">
                <a:solidFill>
                  <a:schemeClr val="bg1"/>
                </a:solidFill>
              </a:rPr>
              <a:t> will file application with State Workforce Agency  (SWA) 75-60 days before workers arrive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After SWA review,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Then Department of Labor review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Wafla</a:t>
            </a:r>
            <a:r>
              <a:rPr lang="en-US" dirty="0">
                <a:solidFill>
                  <a:schemeClr val="bg1"/>
                </a:solidFill>
              </a:rPr>
              <a:t> will respond to any issues with application, work with farmer to answer SWA/DOL questions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8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44906-6ED6-C8C8-2B5D-7D4E5517F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wafla’s</a:t>
            </a:r>
            <a:r>
              <a:rPr lang="en-US" dirty="0">
                <a:solidFill>
                  <a:schemeClr val="bg1"/>
                </a:solidFill>
              </a:rPr>
              <a:t> high touch, quality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18E6C-ACE2-981C-21D0-75A1B20AC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STEP 3: Recruit workers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Once application approved, SWA and </a:t>
            </a:r>
            <a:r>
              <a:rPr lang="en-US" dirty="0" err="1">
                <a:solidFill>
                  <a:schemeClr val="bg1"/>
                </a:solidFill>
              </a:rPr>
              <a:t>wafla</a:t>
            </a:r>
            <a:r>
              <a:rPr lang="en-US" dirty="0">
                <a:solidFill>
                  <a:schemeClr val="bg1"/>
                </a:solidFill>
              </a:rPr>
              <a:t> will advertise H-2A job contract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SWA posts job online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SWA places ads in local newspapers</a:t>
            </a:r>
          </a:p>
          <a:p>
            <a:pPr lvl="2"/>
            <a:r>
              <a:rPr lang="en-US" dirty="0" err="1">
                <a:solidFill>
                  <a:schemeClr val="bg1"/>
                </a:solidFill>
              </a:rPr>
              <a:t>Wafla</a:t>
            </a:r>
            <a:r>
              <a:rPr lang="en-US" dirty="0">
                <a:solidFill>
                  <a:schemeClr val="bg1"/>
                </a:solidFill>
              </a:rPr>
              <a:t> can screen job candidates and referrals from state workforce services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Employer must hire qualified domestic workers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Wafla</a:t>
            </a:r>
            <a:r>
              <a:rPr lang="en-US" dirty="0">
                <a:solidFill>
                  <a:schemeClr val="bg1"/>
                </a:solidFill>
              </a:rPr>
              <a:t> submits visa petition to USCIS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Wafla</a:t>
            </a:r>
            <a:r>
              <a:rPr lang="en-US" dirty="0">
                <a:solidFill>
                  <a:schemeClr val="bg1"/>
                </a:solidFill>
              </a:rPr>
              <a:t> submits visa applications to U.S. Consulate and schedule appointments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Wafla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u="sng" dirty="0">
                <a:solidFill>
                  <a:schemeClr val="bg1"/>
                </a:solidFill>
              </a:rPr>
              <a:t>ethically</a:t>
            </a:r>
            <a:r>
              <a:rPr lang="en-US" dirty="0">
                <a:solidFill>
                  <a:schemeClr val="bg1"/>
                </a:solidFill>
              </a:rPr>
              <a:t> recruits international workers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Prohibited fees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Understand contract terms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Wafla</a:t>
            </a:r>
            <a:r>
              <a:rPr lang="en-US" dirty="0">
                <a:solidFill>
                  <a:schemeClr val="bg1"/>
                </a:solidFill>
              </a:rPr>
              <a:t> handles logistics related to worker getting passport, staying in consulate city, and obtaining visas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86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44906-6ED6-C8C8-2B5D-7D4E5517F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wafla’s</a:t>
            </a:r>
            <a:r>
              <a:rPr lang="en-US" dirty="0">
                <a:solidFill>
                  <a:schemeClr val="bg1"/>
                </a:solidFill>
              </a:rPr>
              <a:t> high touch, quality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18E6C-ACE2-981C-21D0-75A1B20AC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STEP 4: Transport of workers to farm and worker reimbursements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Wafla</a:t>
            </a:r>
            <a:r>
              <a:rPr lang="en-US" dirty="0">
                <a:solidFill>
                  <a:schemeClr val="bg1"/>
                </a:solidFill>
              </a:rPr>
              <a:t> arranges for worker transportation from home – consulate – farm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Wafla</a:t>
            </a:r>
            <a:r>
              <a:rPr lang="en-US" dirty="0">
                <a:solidFill>
                  <a:schemeClr val="bg1"/>
                </a:solidFill>
              </a:rPr>
              <a:t> calculates worker reimbursements and issues checks on farmer’s behalf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At farm within 1-2 business days prior to worker arrival 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Farmer passes out checks to workers no later than before 50% time of contract completion</a:t>
            </a:r>
          </a:p>
        </p:txBody>
      </p:sp>
    </p:spTree>
    <p:extLst>
      <p:ext uri="{BB962C8B-B14F-4D97-AF65-F5344CB8AC3E}">
        <p14:creationId xmlns:p14="http://schemas.microsoft.com/office/powerpoint/2010/main" val="1598551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44906-6ED6-C8C8-2B5D-7D4E5517F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wafla’s</a:t>
            </a:r>
            <a:r>
              <a:rPr lang="en-US" dirty="0">
                <a:solidFill>
                  <a:schemeClr val="bg1"/>
                </a:solidFill>
              </a:rPr>
              <a:t> high touch, quality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18E6C-ACE2-981C-21D0-75A1B20AC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STEP 5: Worker arrival and contract implementation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Wafla</a:t>
            </a:r>
            <a:r>
              <a:rPr lang="en-US" dirty="0">
                <a:solidFill>
                  <a:schemeClr val="bg1"/>
                </a:solidFill>
              </a:rPr>
              <a:t> coaches farmer on receiving, welcoming workers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Wafla</a:t>
            </a:r>
            <a:r>
              <a:rPr lang="en-US" dirty="0">
                <a:solidFill>
                  <a:schemeClr val="bg1"/>
                </a:solidFill>
              </a:rPr>
              <a:t> works with farmer to provide H-2A orientation to workers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Wafla</a:t>
            </a:r>
            <a:r>
              <a:rPr lang="en-US" dirty="0">
                <a:solidFill>
                  <a:schemeClr val="bg1"/>
                </a:solidFill>
              </a:rPr>
              <a:t> provides farmer with pre-filled I-9s (pdf format)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Wafla</a:t>
            </a:r>
            <a:r>
              <a:rPr lang="en-US" dirty="0">
                <a:solidFill>
                  <a:schemeClr val="bg1"/>
                </a:solidFill>
              </a:rPr>
              <a:t> serves as resource through contract to farmer and workers to issues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Understanding H-2A contract terms and conditions (wage and hour)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How to address productivity needs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Understanding worker rights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Understanding pay stubs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Working to resolve issues in-house 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Wafla</a:t>
            </a:r>
            <a:r>
              <a:rPr lang="en-US" dirty="0">
                <a:solidFill>
                  <a:schemeClr val="bg1"/>
                </a:solidFill>
              </a:rPr>
              <a:t> files any contract amendments or extensions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Wafla</a:t>
            </a:r>
            <a:r>
              <a:rPr lang="en-US" dirty="0">
                <a:solidFill>
                  <a:schemeClr val="bg1"/>
                </a:solidFill>
              </a:rPr>
              <a:t> files worker abandonment reports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Wafla</a:t>
            </a:r>
            <a:r>
              <a:rPr lang="en-US" dirty="0">
                <a:solidFill>
                  <a:schemeClr val="bg1"/>
                </a:solidFill>
              </a:rPr>
              <a:t> works with state and federal agencies on community outreach and compliance</a:t>
            </a:r>
          </a:p>
        </p:txBody>
      </p:sp>
    </p:spTree>
    <p:extLst>
      <p:ext uri="{BB962C8B-B14F-4D97-AF65-F5344CB8AC3E}">
        <p14:creationId xmlns:p14="http://schemas.microsoft.com/office/powerpoint/2010/main" val="2539239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44906-6ED6-C8C8-2B5D-7D4E5517F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wafla’s</a:t>
            </a:r>
            <a:r>
              <a:rPr lang="en-US" dirty="0">
                <a:solidFill>
                  <a:schemeClr val="bg1"/>
                </a:solidFill>
              </a:rPr>
              <a:t> high touch, quality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18E6C-ACE2-981C-21D0-75A1B20AC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STEP 6: Worker finishes contract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Wafla</a:t>
            </a:r>
            <a:r>
              <a:rPr lang="en-US" dirty="0">
                <a:solidFill>
                  <a:schemeClr val="bg1"/>
                </a:solidFill>
              </a:rPr>
              <a:t> calculates and issues worker outbound checks on farmer’s behalf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Arrive at farm 30-15 days prior to end of contract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Wafla</a:t>
            </a:r>
            <a:r>
              <a:rPr lang="en-US" dirty="0">
                <a:solidFill>
                  <a:schemeClr val="bg1"/>
                </a:solidFill>
              </a:rPr>
              <a:t> holds end of season meeting with farmer to review contract and prepare for next year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Workers arrange their own transportation to go home at end of contract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In some cases, </a:t>
            </a:r>
            <a:r>
              <a:rPr lang="en-US" dirty="0" err="1">
                <a:solidFill>
                  <a:schemeClr val="bg1"/>
                </a:solidFill>
              </a:rPr>
              <a:t>Wafla</a:t>
            </a:r>
            <a:r>
              <a:rPr lang="en-US" dirty="0">
                <a:solidFill>
                  <a:schemeClr val="bg1"/>
                </a:solidFill>
              </a:rPr>
              <a:t> supports arranging for transportation of workers</a:t>
            </a:r>
          </a:p>
        </p:txBody>
      </p:sp>
    </p:spTree>
    <p:extLst>
      <p:ext uri="{BB962C8B-B14F-4D97-AF65-F5344CB8AC3E}">
        <p14:creationId xmlns:p14="http://schemas.microsoft.com/office/powerpoint/2010/main" val="3763181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9DA847-F795-2DEB-3B04-376DA3A93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075" y="2506159"/>
            <a:ext cx="8953849" cy="1325563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wafla’s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All-Inclusive</a:t>
            </a:r>
            <a:r>
              <a:rPr lang="en-US" dirty="0">
                <a:solidFill>
                  <a:schemeClr val="bg1"/>
                </a:solidFill>
              </a:rPr>
              <a:t> services cater to smaller farmers</a:t>
            </a:r>
          </a:p>
        </p:txBody>
      </p:sp>
    </p:spTree>
    <p:extLst>
      <p:ext uri="{BB962C8B-B14F-4D97-AF65-F5344CB8AC3E}">
        <p14:creationId xmlns:p14="http://schemas.microsoft.com/office/powerpoint/2010/main" val="402415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BDF6E-7A51-3B26-1AC8-393ECC77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FELS Benefit – </a:t>
            </a:r>
            <a:r>
              <a:rPr lang="en-US" dirty="0" err="1">
                <a:solidFill>
                  <a:schemeClr val="bg1"/>
                </a:solidFill>
              </a:rPr>
              <a:t>wafla</a:t>
            </a:r>
            <a:r>
              <a:rPr lang="en-US" dirty="0">
                <a:solidFill>
                  <a:schemeClr val="bg1"/>
                </a:solidFill>
              </a:rPr>
              <a:t> All-Inclusive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79197-269C-F428-DFD8-FDB5716EE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12" y="1417535"/>
            <a:ext cx="10515600" cy="507534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Membership: Free for FELS Subscribers ($300 annually)</a:t>
            </a:r>
          </a:p>
          <a:p>
            <a:r>
              <a:rPr lang="en-US" dirty="0">
                <a:solidFill>
                  <a:schemeClr val="bg1"/>
                </a:solidFill>
              </a:rPr>
              <a:t>Contract filing fee: $500 discount off 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year filing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$250 discount off subsequent years</a:t>
            </a:r>
          </a:p>
          <a:p>
            <a:r>
              <a:rPr lang="en-US" dirty="0" err="1">
                <a:solidFill>
                  <a:schemeClr val="bg1"/>
                </a:solidFill>
              </a:rPr>
              <a:t>wafla</a:t>
            </a:r>
            <a:r>
              <a:rPr lang="en-US" dirty="0">
                <a:solidFill>
                  <a:schemeClr val="bg1"/>
                </a:solidFill>
              </a:rPr>
              <a:t> Services: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Draft, submit and manage job order certification process. 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Submit recruitment reports to DOL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File petition to USCIS for worker visas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Recruit foreign workers, schedule U.S. consulate appointments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Facilitate all worker transportation home country-to-farm-to-home country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Calculate and issue in-bound and out-bound worker checks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Assist with contract implementation, worker issues, and government audits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Maintain job certification filings and recruitment reports for 3-years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Legal counsel related to H-2A contract topics*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Employer may need additional resources and counsel (FELS services)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Collaboration with </a:t>
            </a:r>
            <a:r>
              <a:rPr lang="en-US" dirty="0" err="1">
                <a:solidFill>
                  <a:schemeClr val="bg1"/>
                </a:solidFill>
              </a:rPr>
              <a:t>Harvust</a:t>
            </a:r>
            <a:r>
              <a:rPr lang="en-US" dirty="0">
                <a:solidFill>
                  <a:schemeClr val="bg1"/>
                </a:solidFill>
              </a:rPr>
              <a:t> and Field Clock</a:t>
            </a:r>
          </a:p>
        </p:txBody>
      </p:sp>
    </p:spTree>
    <p:extLst>
      <p:ext uri="{BB962C8B-B14F-4D97-AF65-F5344CB8AC3E}">
        <p14:creationId xmlns:p14="http://schemas.microsoft.com/office/powerpoint/2010/main" val="1759464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E792F-3213-8995-6F52-B16188E7A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Request a Consultation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0C8BBB-BD54-83BD-DE7E-A8A7D57E2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Go to: wafla.org/h-2a/</a:t>
            </a:r>
          </a:p>
        </p:txBody>
      </p:sp>
    </p:spTree>
    <p:extLst>
      <p:ext uri="{BB962C8B-B14F-4D97-AF65-F5344CB8AC3E}">
        <p14:creationId xmlns:p14="http://schemas.microsoft.com/office/powerpoint/2010/main" val="3363920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FCE038-151D-4A85-4183-670CB5A7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37656-0038-1B78-7091-7C955B333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502" y="2152650"/>
            <a:ext cx="5143698" cy="4476750"/>
          </a:xfrm>
        </p:spPr>
        <p:txBody>
          <a:bodyPr anchor="ctr">
            <a:normAutofit/>
          </a:bodyPr>
          <a:lstStyle/>
          <a:p>
            <a:r>
              <a:rPr lang="en-US" dirty="0"/>
              <a:t>FELS strategic partnerships to support labor needs of all size farms</a:t>
            </a:r>
          </a:p>
          <a:p>
            <a:r>
              <a:rPr lang="en-US" dirty="0"/>
              <a:t>Who is </a:t>
            </a:r>
            <a:r>
              <a:rPr lang="en-US" dirty="0" err="1"/>
              <a:t>wafla</a:t>
            </a:r>
            <a:r>
              <a:rPr lang="en-US" dirty="0"/>
              <a:t>?</a:t>
            </a:r>
          </a:p>
          <a:p>
            <a:r>
              <a:rPr lang="en-US" dirty="0"/>
              <a:t>H-2A fundamentals</a:t>
            </a:r>
          </a:p>
          <a:p>
            <a:r>
              <a:rPr lang="en-US" dirty="0" err="1"/>
              <a:t>wafla’s</a:t>
            </a:r>
            <a:r>
              <a:rPr lang="en-US" dirty="0"/>
              <a:t> high touch, quality H-2A filing and compliance services</a:t>
            </a:r>
          </a:p>
          <a:p>
            <a:r>
              <a:rPr lang="en-US" dirty="0"/>
              <a:t>FELS subscriber benefit</a:t>
            </a:r>
          </a:p>
          <a:p>
            <a:r>
              <a:rPr lang="en-US" dirty="0"/>
              <a:t>Request a consultation</a:t>
            </a:r>
          </a:p>
        </p:txBody>
      </p:sp>
      <p:pic>
        <p:nvPicPr>
          <p:cNvPr id="5" name="Picture 4" descr="A field of crops with mountains in the background&#10;&#10;Description automatically generated">
            <a:extLst>
              <a:ext uri="{FF2B5EF4-FFF2-40B4-BE49-F238E27FC236}">
                <a16:creationId xmlns:a16="http://schemas.microsoft.com/office/drawing/2014/main" id="{BAC96148-CAEA-D2A1-BFAD-9AE2CD5715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4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9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295E8-1DD1-6A59-FA30-B831E7C8A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wafla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C4F0E-23D4-9038-8BAE-07204918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029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Mission: </a:t>
            </a:r>
            <a:r>
              <a:rPr lang="en-US" i="1" dirty="0">
                <a:solidFill>
                  <a:schemeClr val="bg1"/>
                </a:solidFill>
              </a:rPr>
              <a:t>Making labor stability a reality for all ag employers</a:t>
            </a:r>
          </a:p>
          <a:p>
            <a:r>
              <a:rPr lang="en-US" dirty="0">
                <a:solidFill>
                  <a:schemeClr val="bg1"/>
                </a:solidFill>
              </a:rPr>
              <a:t>Established in 2007 (Farm Bureau) to help growers use H-2A program</a:t>
            </a:r>
          </a:p>
          <a:p>
            <a:r>
              <a:rPr lang="en-US" dirty="0">
                <a:solidFill>
                  <a:schemeClr val="bg1"/>
                </a:solidFill>
              </a:rPr>
              <a:t>Non-profit business association representing agriculture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Member board of directors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Retained earnings go to member services, resources and advocacy</a:t>
            </a:r>
          </a:p>
          <a:p>
            <a:r>
              <a:rPr lang="en-US" dirty="0">
                <a:solidFill>
                  <a:schemeClr val="bg1"/>
                </a:solidFill>
              </a:rPr>
              <a:t>2023 H-2A business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292 H-2A contracts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17,995 worker requested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Contracts from 1 H-2A worker up to 3,000 H-2A workers</a:t>
            </a:r>
          </a:p>
          <a:p>
            <a:r>
              <a:rPr lang="en-US" dirty="0">
                <a:solidFill>
                  <a:schemeClr val="bg1"/>
                </a:solidFill>
              </a:rPr>
              <a:t>Primarily in Washington and Oregon (other western U.S. states)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Understand labor issues western ag employers face</a:t>
            </a:r>
          </a:p>
          <a:p>
            <a:r>
              <a:rPr lang="en-US" dirty="0">
                <a:solidFill>
                  <a:schemeClr val="bg1"/>
                </a:solidFill>
              </a:rPr>
              <a:t>Partnership with </a:t>
            </a:r>
            <a:r>
              <a:rPr lang="en-US" dirty="0" err="1">
                <a:solidFill>
                  <a:schemeClr val="bg1"/>
                </a:solidFill>
              </a:rPr>
              <a:t>Harvust</a:t>
            </a:r>
            <a:r>
              <a:rPr lang="en-US" dirty="0">
                <a:solidFill>
                  <a:schemeClr val="bg1"/>
                </a:solidFill>
              </a:rPr>
              <a:t> to digitally on-board H-2A workers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10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DB8A1A-D288-C995-20BE-88C9D25DF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157" y="1"/>
            <a:ext cx="8313267" cy="670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4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356F8F-D568-3152-DAA5-9886F7227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90" y="0"/>
            <a:ext cx="593631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97F5E6-D056-6A97-BB59-4D1373CE6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446" y="128126"/>
            <a:ext cx="5671067" cy="672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1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63C5B-54FD-5C27-ADE3-31C301D7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H-2A Fundamentals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F136B-B5DC-5800-5EAD-4DDB75E74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7085"/>
            <a:ext cx="10515600" cy="5256996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Seasonal or temporary agricultural jobs – 10 months or less</a:t>
            </a:r>
          </a:p>
          <a:p>
            <a:r>
              <a:rPr lang="en-US" dirty="0">
                <a:solidFill>
                  <a:schemeClr val="bg1"/>
                </a:solidFill>
              </a:rPr>
              <a:t>Occupations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Farmworker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Equipment operator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Fresh produce sorter/packer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Truck drivers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Supervisors</a:t>
            </a:r>
          </a:p>
          <a:p>
            <a:r>
              <a:rPr lang="en-US" dirty="0">
                <a:solidFill>
                  <a:schemeClr val="bg1"/>
                </a:solidFill>
              </a:rPr>
              <a:t>Must actively recruit U.S. workers and hire through 50% of contract</a:t>
            </a:r>
          </a:p>
          <a:p>
            <a:r>
              <a:rPr lang="en-US" dirty="0">
                <a:solidFill>
                  <a:schemeClr val="bg1"/>
                </a:solidFill>
              </a:rPr>
              <a:t>Housing</a:t>
            </a:r>
          </a:p>
          <a:p>
            <a:r>
              <a:rPr lang="en-US" dirty="0">
                <a:solidFill>
                  <a:schemeClr val="bg1"/>
                </a:solidFill>
              </a:rPr>
              <a:t>Transportation to/from home country to farm</a:t>
            </a:r>
          </a:p>
          <a:p>
            <a:r>
              <a:rPr lang="en-US" dirty="0">
                <a:solidFill>
                  <a:schemeClr val="bg1"/>
                </a:solidFill>
              </a:rPr>
              <a:t>Pay H-2A and domestic workers highest of Adverse Effect Wage Rate (AEWR), prevailing wage, or piece rate wage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2024 AEWR CA = $19.75</a:t>
            </a:r>
          </a:p>
          <a:p>
            <a:r>
              <a:rPr lang="en-US" dirty="0">
                <a:solidFill>
                  <a:schemeClr val="bg1"/>
                </a:solidFill>
              </a:rPr>
              <a:t>3/4 guaranteed payment</a:t>
            </a:r>
          </a:p>
          <a:p>
            <a:r>
              <a:rPr lang="en-US" dirty="0">
                <a:solidFill>
                  <a:schemeClr val="bg1"/>
                </a:solidFill>
              </a:rPr>
              <a:t>No Social Security, Medicare taxes, or federal Unemployment</a:t>
            </a:r>
          </a:p>
          <a:p>
            <a:r>
              <a:rPr lang="en-US" dirty="0">
                <a:solidFill>
                  <a:schemeClr val="bg1"/>
                </a:solidFill>
              </a:rPr>
              <a:t>Work with 7 different state and federal agencies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9DA847-F795-2DEB-3B04-376DA3A93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305" y="2766218"/>
            <a:ext cx="6759389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Sounds easy enough, right?</a:t>
            </a:r>
          </a:p>
        </p:txBody>
      </p:sp>
    </p:spTree>
    <p:extLst>
      <p:ext uri="{BB962C8B-B14F-4D97-AF65-F5344CB8AC3E}">
        <p14:creationId xmlns:p14="http://schemas.microsoft.com/office/powerpoint/2010/main" val="3754338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3B4F-540A-4F42-BB21-6C7C0789F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0C5A8-E498-A4D2-2689-2A30148B3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AB0A0D-0BA0-5398-C565-EE96B27AC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5217"/>
            <a:ext cx="12192000" cy="616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93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44906-6ED6-C8C8-2B5D-7D4E5517F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wafla’s</a:t>
            </a:r>
            <a:r>
              <a:rPr lang="en-US" dirty="0">
                <a:solidFill>
                  <a:schemeClr val="bg1"/>
                </a:solidFill>
              </a:rPr>
              <a:t> high touch, quality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18E6C-ACE2-981C-21D0-75A1B20AC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STEP 1: Early, in-depth consultation with farmer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Understand unique issues with west coast labor-intensive ag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Define seasonal needs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Identify and consult on housing – inspection ready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Document job descriptions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Understand intersection of federal and state labor laws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Review human resource practices and areas for improvement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Education on H-2A technical rules and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717158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861</Words>
  <Application>Microsoft Office PowerPoint</Application>
  <PresentationFormat>Widescreen</PresentationFormat>
  <Paragraphs>122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Labor Stability with wafla</vt:lpstr>
      <vt:lpstr>Agenda</vt:lpstr>
      <vt:lpstr>wafla</vt:lpstr>
      <vt:lpstr>PowerPoint Presentation</vt:lpstr>
      <vt:lpstr>PowerPoint Presentation</vt:lpstr>
      <vt:lpstr>H-2A Fundamentals</vt:lpstr>
      <vt:lpstr>Sounds easy enough, right?</vt:lpstr>
      <vt:lpstr>PowerPoint Presentation</vt:lpstr>
      <vt:lpstr>wafla’s high touch, quality services</vt:lpstr>
      <vt:lpstr>wafla’s high touch, quality services</vt:lpstr>
      <vt:lpstr>wafla’s high touch, quality services</vt:lpstr>
      <vt:lpstr>wafla’s high touch, quality services</vt:lpstr>
      <vt:lpstr>wafla’s high touch, quality services</vt:lpstr>
      <vt:lpstr>wafla’s high touch, quality services</vt:lpstr>
      <vt:lpstr>wafla’s All-Inclusive services cater to smaller farmers</vt:lpstr>
      <vt:lpstr>FELS Benefit – wafla All-Inclusive Plan</vt:lpstr>
      <vt:lpstr>Request a Consultation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 Stability with wafla</dc:title>
  <dc:creator>Enrique Gastelum</dc:creator>
  <cp:lastModifiedBy>Enrique Gastelum</cp:lastModifiedBy>
  <cp:revision>14</cp:revision>
  <dcterms:created xsi:type="dcterms:W3CDTF">2023-08-10T19:41:01Z</dcterms:created>
  <dcterms:modified xsi:type="dcterms:W3CDTF">2024-03-14T23:08:39Z</dcterms:modified>
</cp:coreProperties>
</file>