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34"/>
  </p:notesMasterIdLst>
  <p:sldIdLst>
    <p:sldId id="256" r:id="rId3"/>
    <p:sldId id="259" r:id="rId4"/>
    <p:sldId id="260" r:id="rId5"/>
    <p:sldId id="642" r:id="rId6"/>
    <p:sldId id="262" r:id="rId7"/>
    <p:sldId id="266" r:id="rId8"/>
    <p:sldId id="646" r:id="rId9"/>
    <p:sldId id="265" r:id="rId10"/>
    <p:sldId id="268" r:id="rId11"/>
    <p:sldId id="269" r:id="rId12"/>
    <p:sldId id="270" r:id="rId13"/>
    <p:sldId id="271" r:id="rId14"/>
    <p:sldId id="640" r:id="rId15"/>
    <p:sldId id="387" r:id="rId16"/>
    <p:sldId id="274" r:id="rId17"/>
    <p:sldId id="643" r:id="rId18"/>
    <p:sldId id="276" r:id="rId19"/>
    <p:sldId id="647" r:id="rId20"/>
    <p:sldId id="644" r:id="rId21"/>
    <p:sldId id="280" r:id="rId22"/>
    <p:sldId id="281" r:id="rId23"/>
    <p:sldId id="282" r:id="rId24"/>
    <p:sldId id="284" r:id="rId25"/>
    <p:sldId id="285" r:id="rId26"/>
    <p:sldId id="286" r:id="rId27"/>
    <p:sldId id="645" r:id="rId28"/>
    <p:sldId id="288" r:id="rId29"/>
    <p:sldId id="289" r:id="rId30"/>
    <p:sldId id="263" r:id="rId31"/>
    <p:sldId id="388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021"/>
    <a:srgbClr val="D95026"/>
    <a:srgbClr val="D74D26"/>
    <a:srgbClr val="D34925"/>
    <a:srgbClr val="D54B27"/>
    <a:srgbClr val="D84E27"/>
    <a:srgbClr val="DA5127"/>
    <a:srgbClr val="D14627"/>
    <a:srgbClr val="D34827"/>
    <a:srgbClr val="DB5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24.xml" Id="rId26" /><Relationship Type="http://schemas.openxmlformats.org/officeDocument/2006/relationships/slide" Target="slides/slide19.xml" Id="rId21" /><Relationship Type="http://schemas.openxmlformats.org/officeDocument/2006/relationships/notesMaster" Target="notesMasters/notesMaster1.xml" Id="rId34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" Target="slides/slide23.xml" Id="rId25" /><Relationship Type="http://schemas.openxmlformats.org/officeDocument/2006/relationships/slide" Target="slides/slide31.xml" Id="rId33" /><Relationship Type="http://schemas.openxmlformats.org/officeDocument/2006/relationships/tableStyles" Target="tableStyles.xml" Id="rId38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slide" Target="slides/slide27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22.xml" Id="rId24" /><Relationship Type="http://schemas.openxmlformats.org/officeDocument/2006/relationships/slide" Target="slides/slide30.xml" Id="rId32" /><Relationship Type="http://schemas.openxmlformats.org/officeDocument/2006/relationships/theme" Target="theme/theme1.xml" Id="rId37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21.xml" Id="rId23" /><Relationship Type="http://schemas.openxmlformats.org/officeDocument/2006/relationships/slide" Target="slides/slide26.xml" Id="rId28" /><Relationship Type="http://schemas.openxmlformats.org/officeDocument/2006/relationships/viewProps" Target="viewProps.xml" Id="rId36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9.xml" Id="rId31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slide" Target="slides/slide25.xml" Id="rId27" /><Relationship Type="http://schemas.openxmlformats.org/officeDocument/2006/relationships/slide" Target="slides/slide28.xml" Id="rId30" /><Relationship Type="http://schemas.openxmlformats.org/officeDocument/2006/relationships/presProps" Target="presProps.xml" Id="rId35" /><Relationship Type="http://schemas.openxmlformats.org/officeDocument/2006/relationships/slide" Target="slides/slide6.xml" Id="rId8" /><Relationship Type="http://schemas.openxmlformats.org/officeDocument/2006/relationships/slide" Target="slides/slide1.xml" Id="rId3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EC013-9FCA-4ADB-9119-9D3BEBD92534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744B-901A-44ED-9024-B0EA24EA5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3744B-901A-44ED-9024-B0EA24EA55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0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3744B-901A-44ED-9024-B0EA24EA55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6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3744B-901A-44ED-9024-B0EA24EA55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0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3744B-901A-44ED-9024-B0EA24EA55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9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3744B-901A-44ED-9024-B0EA24EA55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F06B-0A32-4D9F-AEFA-69601A597F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1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3744B-901A-44ED-9024-B0EA24EA55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3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88B0-442E-5E47-8F69-4B795E8B7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793896"/>
            <a:ext cx="7112000" cy="1379097"/>
          </a:xfr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D15C5-63EC-344E-AE8C-619AC0DB0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146" y="5841922"/>
            <a:ext cx="2273300" cy="571500"/>
          </a:xfrm>
          <a:prstGeom prst="rect">
            <a:avLst/>
          </a:prstGeom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AABDB91D-D197-E448-B192-FC6BB953D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637079"/>
            <a:ext cx="2641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9pPr>
          </a:lstStyle>
          <a:p>
            <a:pPr eaLnBrk="1" hangingPunct="1"/>
            <a:r>
              <a:rPr lang="en-US" sz="14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 Medium" panose="02000503000000020004" pitchFamily="2" charset="0"/>
              </a:rPr>
              <a:t>Presented By: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2AE6B99-0336-2544-B78D-E0FA5A8DAD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18746" y="4061081"/>
            <a:ext cx="8534400" cy="1316755"/>
          </a:xfr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11018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88B0-442E-5E47-8F69-4B795E8B7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793896"/>
            <a:ext cx="7112000" cy="1379097"/>
          </a:xfr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D15C5-63EC-344E-AE8C-619AC0DB0C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146" y="5841922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868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DEC5F49-459E-C541-8421-DB3424EF2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A775671F-0DE2-FC48-AD83-251A152483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5241" y="1347007"/>
            <a:ext cx="264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9pPr>
          </a:lstStyle>
          <a:p>
            <a:pPr eaLnBrk="1" hangingPunct="1"/>
            <a:r>
              <a:rPr lang="en-US" sz="16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 Medium" panose="02000503000000020004" pitchFamily="2" charset="0"/>
              </a:rPr>
              <a:t>Presented By: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C326B06-8163-D641-9736-4C1DD83D8A8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83817" y="3780092"/>
            <a:ext cx="3055543" cy="732873"/>
          </a:xfr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noProof="0" dirty="0"/>
              <a:t>Name</a:t>
            </a:r>
            <a:br>
              <a:rPr lang="en-US" noProof="0" dirty="0"/>
            </a:br>
            <a:r>
              <a:rPr lang="en-US" noProof="0" dirty="0"/>
              <a:t>Title </a:t>
            </a:r>
            <a:br>
              <a:rPr lang="en-US" noProof="0" dirty="0"/>
            </a:br>
            <a:r>
              <a:rPr lang="en-US" noProof="0" dirty="0"/>
              <a:t>Phone | Email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130E45-500D-744D-9593-50D5686DF932}"/>
              </a:ext>
            </a:extLst>
          </p:cNvPr>
          <p:cNvSpPr/>
          <p:nvPr userDrawn="1"/>
        </p:nvSpPr>
        <p:spPr bwMode="auto">
          <a:xfrm>
            <a:off x="1157468" y="1516284"/>
            <a:ext cx="1018573" cy="86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18A556-5B87-BB48-9007-C58C5EEEC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817" r="10466"/>
          <a:stretch/>
        </p:blipFill>
        <p:spPr>
          <a:xfrm>
            <a:off x="969545" y="2065592"/>
            <a:ext cx="1279816" cy="16054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5EFB7D2C-DC22-AE4C-A996-75F093118A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67568" y="3780092"/>
            <a:ext cx="3055543" cy="7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 Medium" panose="02000503000000020004" pitchFamily="2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7021"/>
              </a:buClr>
              <a:buFontTx/>
              <a:buChar char="–"/>
              <a:defRPr sz="2200" b="1" i="0">
                <a:solidFill>
                  <a:srgbClr val="F3702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 Medium" panose="02000503000000020004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–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»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Name</a:t>
            </a:r>
            <a:br>
              <a:rPr lang="en-US" noProof="0" dirty="0"/>
            </a:br>
            <a:r>
              <a:rPr lang="en-US" noProof="0" dirty="0"/>
              <a:t>Title </a:t>
            </a:r>
            <a:br>
              <a:rPr lang="en-US" noProof="0" dirty="0"/>
            </a:br>
            <a:r>
              <a:rPr lang="en-US" noProof="0" dirty="0"/>
              <a:t>Phone | Email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BBC48A-5AC8-4142-831A-81E4C4F28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817" r="10466"/>
          <a:stretch/>
        </p:blipFill>
        <p:spPr>
          <a:xfrm>
            <a:off x="3328283" y="2065592"/>
            <a:ext cx="1279816" cy="16054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3C196692-2B85-B04C-B43E-5EE0BCBB8E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01293" y="3780092"/>
            <a:ext cx="3055543" cy="7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 Medium" panose="02000503000000020004" pitchFamily="2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7021"/>
              </a:buClr>
              <a:buFontTx/>
              <a:buChar char="–"/>
              <a:defRPr sz="2200" b="1" i="0">
                <a:solidFill>
                  <a:srgbClr val="F3702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 Medium" panose="02000503000000020004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–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»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Name</a:t>
            </a:r>
            <a:br>
              <a:rPr lang="en-US" noProof="0" dirty="0"/>
            </a:br>
            <a:r>
              <a:rPr lang="en-US" noProof="0" dirty="0"/>
              <a:t>Title </a:t>
            </a:r>
            <a:br>
              <a:rPr lang="en-US" noProof="0" dirty="0"/>
            </a:br>
            <a:r>
              <a:rPr lang="en-US" noProof="0" dirty="0"/>
              <a:t>Phone | Email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1D8B12-ED0B-904B-9C96-4856453F0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817" r="10466"/>
          <a:stretch/>
        </p:blipFill>
        <p:spPr>
          <a:xfrm>
            <a:off x="5687021" y="2065592"/>
            <a:ext cx="1279816" cy="16054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3515672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B20CCD-C97A-F64B-9DE4-B55D93294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93896"/>
            <a:ext cx="12192000" cy="1379097"/>
          </a:xfrm>
        </p:spPr>
        <p:txBody>
          <a:bodyPr anchor="b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D15C5-63EC-344E-AE8C-619AC0DB0C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146" y="5841922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249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B7A1-994C-B74F-9F91-DED0F756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3702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B4FF0-8F8A-194F-92E6-0EB336218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252409"/>
            <a:ext cx="10452100" cy="4906963"/>
          </a:xfrm>
        </p:spPr>
        <p:txBody>
          <a:bodyPr/>
          <a:lstStyle>
            <a:lvl2pPr>
              <a:defRPr>
                <a:solidFill>
                  <a:srgbClr val="F3702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4D9BD-30FF-424E-9EFC-09E6B5F4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ECA1-FDA0-F24C-A7B4-5F6C7B518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04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5805"/>
            <a:ext cx="1076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565275"/>
            <a:ext cx="5386917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rgbClr val="F370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205037"/>
            <a:ext cx="5386917" cy="3951288"/>
          </a:xfrm>
        </p:spPr>
        <p:txBody>
          <a:bodyPr/>
          <a:lstStyle>
            <a:lvl1pPr>
              <a:buClr>
                <a:srgbClr val="F37021"/>
              </a:buClr>
              <a:defRPr sz="2400"/>
            </a:lvl1pPr>
            <a:lvl2pPr>
              <a:buClr>
                <a:srgbClr val="F37021"/>
              </a:buCl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568" y="1565275"/>
            <a:ext cx="5389033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rgbClr val="F370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503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8972" y="6365789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5E604FA3-43B0-487A-A112-6789066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54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91815B-E5B2-BBEE-336C-1E4B9FCC3008}"/>
              </a:ext>
            </a:extLst>
          </p:cNvPr>
          <p:cNvSpPr/>
          <p:nvPr userDrawn="1"/>
        </p:nvSpPr>
        <p:spPr bwMode="auto">
          <a:xfrm>
            <a:off x="0" y="0"/>
            <a:ext cx="12377351" cy="6858000"/>
          </a:xfrm>
          <a:prstGeom prst="rect">
            <a:avLst/>
          </a:prstGeom>
          <a:solidFill>
            <a:srgbClr val="CF4427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679622"/>
            <a:ext cx="7112000" cy="2157885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D15C5-63EC-344E-AE8C-619AC0DB0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7834" y="5962978"/>
            <a:ext cx="1983199" cy="4985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C16A6A-3C93-5C4E-A29D-832D1DA0D462}"/>
              </a:ext>
            </a:extLst>
          </p:cNvPr>
          <p:cNvSpPr/>
          <p:nvPr userDrawn="1"/>
        </p:nvSpPr>
        <p:spPr bwMode="auto">
          <a:xfrm>
            <a:off x="0" y="0"/>
            <a:ext cx="591671" cy="6858000"/>
          </a:xfrm>
          <a:prstGeom prst="rect">
            <a:avLst/>
          </a:prstGeom>
          <a:solidFill>
            <a:srgbClr val="F3702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CD15567-72B7-9A44-846F-7175385431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18746" y="4061081"/>
            <a:ext cx="8534400" cy="1316755"/>
          </a:xfr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08874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4E0268-6963-5F44-9996-EFE47E5160A0}"/>
              </a:ext>
            </a:extLst>
          </p:cNvPr>
          <p:cNvSpPr/>
          <p:nvPr userDrawn="1"/>
        </p:nvSpPr>
        <p:spPr bwMode="auto">
          <a:xfrm>
            <a:off x="-371642" y="0"/>
            <a:ext cx="4379495" cy="6858000"/>
          </a:xfrm>
          <a:prstGeom prst="rect">
            <a:avLst/>
          </a:prstGeom>
          <a:solidFill>
            <a:srgbClr val="CF4427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8C9E"/>
              </a:solidFill>
              <a:effectLst/>
              <a:latin typeface="Arial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B535BA-FB07-F04A-B772-787E4320C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7684" y="1116098"/>
            <a:ext cx="5386917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rgbClr val="F370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BE44DEE-4563-114B-85AE-61CB830F0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7684" y="1755860"/>
            <a:ext cx="7341463" cy="3971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0346DEC-E8D4-494B-A741-B2CBB63BAB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8972" y="6365789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5E604FA3-43B0-487A-A112-6789066166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74C2CB-8265-C346-BF71-D557BB4B565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25" y="1116098"/>
            <a:ext cx="2915920" cy="92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rgbClr val="00072D"/>
                </a:solidFill>
                <a:latin typeface="Futura Std Heavy" panose="020B0502020204020303" pitchFamily="34" charset="77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Headline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9C82F8-5BFF-0049-B373-7E826DF0872D}"/>
              </a:ext>
            </a:extLst>
          </p:cNvPr>
          <p:cNvSpPr/>
          <p:nvPr userDrawn="1"/>
        </p:nvSpPr>
        <p:spPr bwMode="auto">
          <a:xfrm>
            <a:off x="0" y="0"/>
            <a:ext cx="38982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8C9E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C0F841-C5FA-CA41-A3C1-5AE72F6AD615}"/>
              </a:ext>
            </a:extLst>
          </p:cNvPr>
          <p:cNvSpPr/>
          <p:nvPr userDrawn="1"/>
        </p:nvSpPr>
        <p:spPr bwMode="auto">
          <a:xfrm>
            <a:off x="4007361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8C9E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119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88B0-442E-5E47-8F69-4B795E8B7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793896"/>
            <a:ext cx="7112000" cy="1379097"/>
          </a:xfr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D15C5-63EC-344E-AE8C-619AC0DB0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146" y="5841922"/>
            <a:ext cx="2273300" cy="571500"/>
          </a:xfrm>
          <a:prstGeom prst="rect">
            <a:avLst/>
          </a:prstGeom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2BE21634-338E-D84B-AE2F-7C6BC929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637079"/>
            <a:ext cx="2641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9pPr>
          </a:lstStyle>
          <a:p>
            <a:pPr eaLnBrk="1" hangingPunct="1"/>
            <a:r>
              <a:rPr lang="en-US" sz="14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 Medium" panose="02000503000000020004" pitchFamily="2" charset="0"/>
              </a:rPr>
              <a:t>Presented By: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7967D3-C8C3-6A40-9199-F00ACCDFB36B}"/>
              </a:ext>
            </a:extLst>
          </p:cNvPr>
          <p:cNvGraphicFramePr>
            <a:graphicFrameLocks noGrp="1"/>
          </p:cNvGraphicFramePr>
          <p:nvPr/>
        </p:nvGraphicFramePr>
        <p:xfrm>
          <a:off x="1015999" y="4136571"/>
          <a:ext cx="8432802" cy="83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934">
                  <a:extLst>
                    <a:ext uri="{9D8B030D-6E8A-4147-A177-3AD203B41FA5}">
                      <a16:colId xmlns:a16="http://schemas.microsoft.com/office/drawing/2014/main" val="282394018"/>
                    </a:ext>
                  </a:extLst>
                </a:gridCol>
                <a:gridCol w="2810934">
                  <a:extLst>
                    <a:ext uri="{9D8B030D-6E8A-4147-A177-3AD203B41FA5}">
                      <a16:colId xmlns:a16="http://schemas.microsoft.com/office/drawing/2014/main" val="130531474"/>
                    </a:ext>
                  </a:extLst>
                </a:gridCol>
                <a:gridCol w="2810934">
                  <a:extLst>
                    <a:ext uri="{9D8B030D-6E8A-4147-A177-3AD203B41FA5}">
                      <a16:colId xmlns:a16="http://schemas.microsoft.com/office/drawing/2014/main" val="988967481"/>
                    </a:ext>
                  </a:extLst>
                </a:gridCol>
              </a:tblGrid>
              <a:tr h="830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Click to edit Master subtitle style</a:t>
                      </a:r>
                    </a:p>
                    <a:p>
                      <a:endParaRPr lang="en-US" sz="1200" b="0" i="0" dirty="0"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Click to edit Master subtitle style</a:t>
                      </a:r>
                    </a:p>
                    <a:p>
                      <a:endParaRPr lang="en-US" sz="1200" b="0" i="0" dirty="0"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Click to edit Master subtitle style</a:t>
                      </a:r>
                    </a:p>
                    <a:p>
                      <a:endParaRPr lang="en-US" sz="1200" b="0" i="0" dirty="0"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326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416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DEC5F49-459E-C541-8421-DB3424EF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A775671F-0DE2-FC48-AD83-251A15248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41" y="1347007"/>
            <a:ext cx="264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9pPr>
          </a:lstStyle>
          <a:p>
            <a:pPr eaLnBrk="1" hangingPunct="1"/>
            <a:r>
              <a:rPr lang="en-US" sz="16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 Medium" panose="02000503000000020004" pitchFamily="2" charset="0"/>
              </a:rPr>
              <a:t>Presented By: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C326B06-8163-D641-9736-4C1DD83D8A8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83817" y="3780092"/>
            <a:ext cx="3055543" cy="732873"/>
          </a:xfr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noProof="0" dirty="0"/>
              <a:t>Name</a:t>
            </a:r>
            <a:br>
              <a:rPr lang="en-US" noProof="0" dirty="0"/>
            </a:br>
            <a:r>
              <a:rPr lang="en-US" noProof="0" dirty="0"/>
              <a:t>Title </a:t>
            </a:r>
            <a:br>
              <a:rPr lang="en-US" noProof="0" dirty="0"/>
            </a:br>
            <a:r>
              <a:rPr lang="en-US" noProof="0" dirty="0"/>
              <a:t>Phone | Email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130E45-500D-744D-9593-50D5686DF932}"/>
              </a:ext>
            </a:extLst>
          </p:cNvPr>
          <p:cNvSpPr/>
          <p:nvPr/>
        </p:nvSpPr>
        <p:spPr bwMode="auto">
          <a:xfrm>
            <a:off x="1157468" y="1516284"/>
            <a:ext cx="1018573" cy="86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18A556-5B87-BB48-9007-C58C5EEEC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7" r="10466"/>
          <a:stretch/>
        </p:blipFill>
        <p:spPr>
          <a:xfrm>
            <a:off x="969545" y="2065592"/>
            <a:ext cx="1279816" cy="16054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5EFB7D2C-DC22-AE4C-A996-75F093118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568" y="3780092"/>
            <a:ext cx="3055543" cy="7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 Medium" panose="02000503000000020004" pitchFamily="2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7021"/>
              </a:buClr>
              <a:buFontTx/>
              <a:buChar char="–"/>
              <a:defRPr sz="2200" b="1" i="0">
                <a:solidFill>
                  <a:srgbClr val="F3702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 Medium" panose="02000503000000020004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–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»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Name</a:t>
            </a:r>
            <a:br>
              <a:rPr lang="en-US" noProof="0" dirty="0"/>
            </a:br>
            <a:r>
              <a:rPr lang="en-US" noProof="0" dirty="0"/>
              <a:t>Title </a:t>
            </a:r>
            <a:br>
              <a:rPr lang="en-US" noProof="0" dirty="0"/>
            </a:br>
            <a:r>
              <a:rPr lang="en-US" noProof="0" dirty="0"/>
              <a:t>Phone | Email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BBC48A-5AC8-4142-831A-81E4C4F28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7" r="10466"/>
          <a:stretch/>
        </p:blipFill>
        <p:spPr>
          <a:xfrm>
            <a:off x="3328283" y="2065592"/>
            <a:ext cx="1279816" cy="16054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3C196692-2B85-B04C-B43E-5EE0BCBB8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293" y="3780092"/>
            <a:ext cx="3055543" cy="7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 Medium" panose="02000503000000020004" pitchFamily="2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7021"/>
              </a:buClr>
              <a:buFontTx/>
              <a:buChar char="–"/>
              <a:defRPr sz="2200" b="1" i="0">
                <a:solidFill>
                  <a:srgbClr val="F3702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 Medium" panose="02000503000000020004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–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»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Name</a:t>
            </a:r>
            <a:br>
              <a:rPr lang="en-US" noProof="0" dirty="0"/>
            </a:br>
            <a:r>
              <a:rPr lang="en-US" noProof="0" dirty="0"/>
              <a:t>Title </a:t>
            </a:r>
            <a:br>
              <a:rPr lang="en-US" noProof="0" dirty="0"/>
            </a:br>
            <a:r>
              <a:rPr lang="en-US" noProof="0" dirty="0"/>
              <a:t>Phone | Email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1D8B12-ED0B-904B-9C96-4856453F0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7" r="10466"/>
          <a:stretch/>
        </p:blipFill>
        <p:spPr>
          <a:xfrm>
            <a:off x="5687021" y="2065592"/>
            <a:ext cx="1279816" cy="16054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950748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B20CCD-C97A-F64B-9DE4-B55D93294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93896"/>
            <a:ext cx="12192000" cy="1379097"/>
          </a:xfrm>
        </p:spPr>
        <p:txBody>
          <a:bodyPr anchor="b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D15C5-63EC-344E-AE8C-619AC0DB0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146" y="5841922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618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B7A1-994C-B74F-9F91-DED0F756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3702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B4FF0-8F8A-194F-92E6-0EB336218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252409"/>
            <a:ext cx="10452100" cy="4906963"/>
          </a:xfrm>
        </p:spPr>
        <p:txBody>
          <a:bodyPr/>
          <a:lstStyle>
            <a:lvl2pPr>
              <a:defRPr>
                <a:solidFill>
                  <a:srgbClr val="F3702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4D9BD-30FF-424E-9EFC-09E6B5F4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556B-B033-4BFE-96FD-57B917D8CC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431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5805"/>
            <a:ext cx="1076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565275"/>
            <a:ext cx="5386917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rgbClr val="F370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205037"/>
            <a:ext cx="5386917" cy="3951288"/>
          </a:xfrm>
        </p:spPr>
        <p:txBody>
          <a:bodyPr/>
          <a:lstStyle>
            <a:lvl1pPr>
              <a:buClr>
                <a:srgbClr val="F37021"/>
              </a:buClr>
              <a:defRPr sz="2400"/>
            </a:lvl1pPr>
            <a:lvl2pPr>
              <a:buClr>
                <a:srgbClr val="F37021"/>
              </a:buCl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568" y="1565275"/>
            <a:ext cx="5389033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rgbClr val="F370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503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8972" y="6365789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AD59556B-B033-4BFE-96FD-57B917D8CC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19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91815B-E5B2-BBEE-336C-1E4B9FCC3008}"/>
              </a:ext>
            </a:extLst>
          </p:cNvPr>
          <p:cNvSpPr/>
          <p:nvPr/>
        </p:nvSpPr>
        <p:spPr bwMode="auto">
          <a:xfrm>
            <a:off x="0" y="0"/>
            <a:ext cx="12377351" cy="6858000"/>
          </a:xfrm>
          <a:prstGeom prst="rect">
            <a:avLst/>
          </a:prstGeom>
          <a:solidFill>
            <a:srgbClr val="CF4427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679622"/>
            <a:ext cx="7112000" cy="2157885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D15C5-63EC-344E-AE8C-619AC0DB0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834" y="5962978"/>
            <a:ext cx="1983199" cy="4985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C16A6A-3C93-5C4E-A29D-832D1DA0D462}"/>
              </a:ext>
            </a:extLst>
          </p:cNvPr>
          <p:cNvSpPr/>
          <p:nvPr/>
        </p:nvSpPr>
        <p:spPr bwMode="auto">
          <a:xfrm>
            <a:off x="0" y="0"/>
            <a:ext cx="591671" cy="6858000"/>
          </a:xfrm>
          <a:prstGeom prst="rect">
            <a:avLst/>
          </a:prstGeom>
          <a:solidFill>
            <a:srgbClr val="F3702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5A9DCA17-343A-0747-96F5-ECA83A2DF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637079"/>
            <a:ext cx="2641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9pPr>
          </a:lstStyle>
          <a:p>
            <a:pPr eaLnBrk="1" hangingPunct="1"/>
            <a:r>
              <a:rPr lang="en-US" sz="14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 Medium" panose="02000503000000020004" pitchFamily="2" charset="0"/>
              </a:rPr>
              <a:t>Presented By: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CD15567-72B7-9A44-846F-7175385431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18746" y="4061081"/>
            <a:ext cx="8534400" cy="1316755"/>
          </a:xfr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80805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4E0268-6963-5F44-9996-EFE47E5160A0}"/>
              </a:ext>
            </a:extLst>
          </p:cNvPr>
          <p:cNvSpPr/>
          <p:nvPr/>
        </p:nvSpPr>
        <p:spPr bwMode="auto">
          <a:xfrm>
            <a:off x="-371642" y="0"/>
            <a:ext cx="4379495" cy="6858000"/>
          </a:xfrm>
          <a:prstGeom prst="rect">
            <a:avLst/>
          </a:prstGeom>
          <a:solidFill>
            <a:srgbClr val="CF4427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8C9E"/>
              </a:solidFill>
              <a:effectLst/>
              <a:latin typeface="Arial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B535BA-FB07-F04A-B772-787E4320C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7684" y="1116098"/>
            <a:ext cx="5386917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rgbClr val="F370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BE44DEE-4563-114B-85AE-61CB830F0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7684" y="1755860"/>
            <a:ext cx="7341463" cy="3971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0346DEC-E8D4-494B-A741-B2CBB63BAB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8972" y="6365789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AD59556B-B033-4BFE-96FD-57B917D8CC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74C2CB-8265-C346-BF71-D557BB4B565D}"/>
              </a:ext>
            </a:extLst>
          </p:cNvPr>
          <p:cNvSpPr txBox="1">
            <a:spLocks/>
          </p:cNvSpPr>
          <p:nvPr/>
        </p:nvSpPr>
        <p:spPr bwMode="auto">
          <a:xfrm>
            <a:off x="501625" y="1116098"/>
            <a:ext cx="2915920" cy="92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rgbClr val="00072D"/>
                </a:solidFill>
                <a:latin typeface="Futura Std Heavy" panose="020B0502020204020303" pitchFamily="34" charset="77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Headline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9C82F8-5BFF-0049-B373-7E826DF0872D}"/>
              </a:ext>
            </a:extLst>
          </p:cNvPr>
          <p:cNvSpPr/>
          <p:nvPr/>
        </p:nvSpPr>
        <p:spPr bwMode="auto">
          <a:xfrm>
            <a:off x="0" y="0"/>
            <a:ext cx="38982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8C9E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C0F841-C5FA-CA41-A3C1-5AE72F6AD615}"/>
              </a:ext>
            </a:extLst>
          </p:cNvPr>
          <p:cNvSpPr/>
          <p:nvPr/>
        </p:nvSpPr>
        <p:spPr bwMode="auto">
          <a:xfrm>
            <a:off x="4007361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8C9E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574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88B0-442E-5E47-8F69-4B795E8B7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793896"/>
            <a:ext cx="7112000" cy="1379097"/>
          </a:xfr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D15C5-63EC-344E-AE8C-619AC0DB0C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146" y="5841922"/>
            <a:ext cx="2273300" cy="5715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2AE6B99-0336-2544-B78D-E0FA5A8DAD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18746" y="4061081"/>
            <a:ext cx="8534400" cy="1316755"/>
          </a:xfr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50732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0A798-6984-5648-AC48-DFB0981E51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4638"/>
            <a:ext cx="12192000" cy="6858000"/>
          </a:xfrm>
          <a:prstGeom prst="rect">
            <a:avLst/>
          </a:prstGeom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1" y="1252409"/>
            <a:ext cx="104521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972" y="6365789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72D"/>
                </a:solidFill>
              </a:defRPr>
            </a:lvl1pPr>
          </a:lstStyle>
          <a:p>
            <a:fld id="{AD59556B-B033-4BFE-96FD-57B917D8CC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274638"/>
            <a:ext cx="113411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0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>
          <a:solidFill>
            <a:srgbClr val="F37021"/>
          </a:solidFill>
          <a:latin typeface="Futura Std Heavy" panose="020B0502020204020303" pitchFamily="34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 i="0">
          <a:solidFill>
            <a:srgbClr val="00072D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7021"/>
        </a:buClr>
        <a:buFontTx/>
        <a:buChar char="–"/>
        <a:defRPr sz="2200" b="1" i="0">
          <a:solidFill>
            <a:srgbClr val="F37021"/>
          </a:solidFill>
          <a:latin typeface="Roboto" panose="02000000000000000000" pitchFamily="2" charset="0"/>
          <a:ea typeface="Roboto" panose="02000000000000000000" pitchFamily="2" charset="0"/>
          <a:cs typeface="Helvetica Neue Medium" panose="02000503000000020004" pitchFamily="2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b="1" i="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Char char="–"/>
        <a:defRPr sz="1600" b="0" i="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Char char="»"/>
        <a:defRPr sz="1600" b="0" i="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0A798-6984-5648-AC48-DFB0981E51E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274638"/>
            <a:ext cx="12192000" cy="6858000"/>
          </a:xfrm>
          <a:prstGeom prst="rect">
            <a:avLst/>
          </a:prstGeom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1" y="1252409"/>
            <a:ext cx="104521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972" y="6365789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72D"/>
                </a:solidFill>
              </a:defRPr>
            </a:lvl1pPr>
          </a:lstStyle>
          <a:p>
            <a:fld id="{5E604FA3-43B0-487A-A112-678906616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274638"/>
            <a:ext cx="113411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>
          <a:solidFill>
            <a:srgbClr val="F37021"/>
          </a:solidFill>
          <a:latin typeface="Futura Std Heavy" panose="020B0502020204020303" pitchFamily="34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 i="0">
          <a:solidFill>
            <a:srgbClr val="00072D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7021"/>
        </a:buClr>
        <a:buFontTx/>
        <a:buChar char="–"/>
        <a:defRPr sz="2200" b="1" i="0">
          <a:solidFill>
            <a:srgbClr val="F37021"/>
          </a:solidFill>
          <a:latin typeface="Roboto" panose="02000000000000000000" pitchFamily="2" charset="0"/>
          <a:ea typeface="Roboto" panose="02000000000000000000" pitchFamily="2" charset="0"/>
          <a:cs typeface="Helvetica Neue Medium" panose="02000503000000020004" pitchFamily="2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b="1" i="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Char char="–"/>
        <a:defRPr sz="1600" b="0" i="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Char char="»"/>
        <a:defRPr sz="1600" b="0" i="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task-to-do-list-plan-1295319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lickr.com/photos/usdagov/51100890004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gvsig.org/2015/11/06/11gvsig-code-sprint-2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4free.org/photo/4790/temporary-restraining-order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.ca.gov/dosh/PubOrder.asp#WVP" TargetMode="External"/><Relationship Id="rId2" Type="http://schemas.openxmlformats.org/officeDocument/2006/relationships/hyperlink" Target="https://www.dir.ca.gov/dosh/dosh_publications/WPV-Agriculture-for-employers-fs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dir.ca.gov/dosh/Workplace-Violence/FAQ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xhere.com/en/photo/158376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A29DF-6B10-F76B-E041-638822725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California’s New Workplace Violence Prevention Standard: August 23, 2024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D135B1-7DD8-B86B-0EBA-C3574EEDF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B. Miller</a:t>
            </a:r>
          </a:p>
          <a:p>
            <a:r>
              <a:rPr lang="en-US" dirty="0"/>
              <a:t>Elena K. Hillman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357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8377-5362-4278-FAF4-E6CB79A3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the WVPP: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1C6C2-DFB2-3E78-518D-415F2655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Effective procedures to ensure compliance by all employees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Effective procedures to communicate with employees regarding workplace violence matters, including: 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How to report workplace violence concerns to the employer or law enforcement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How reports will be investigated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How employees will be informed of results /corrective actions </a:t>
            </a:r>
          </a:p>
          <a:p>
            <a:r>
              <a:rPr lang="en-US" b="0" dirty="0">
                <a:solidFill>
                  <a:srgbClr val="F37021"/>
                </a:solidFill>
              </a:rPr>
              <a:t>Effective procedures to respond to actual or potential workplace violence emergencies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Methods to alert employees, evacuation or sheltering plans that are feasible for the worksite, and how to get help from staff or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621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B77F-9579-B718-7CC2-91CF004A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the WVPP: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02B11-D373-111D-351A-6B83092C5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252409"/>
            <a:ext cx="6522064" cy="4906963"/>
          </a:xfrm>
        </p:spPr>
        <p:txBody>
          <a:bodyPr/>
          <a:lstStyle/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Procedures to develop and provide training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Procedures to identify workplace violence hazards 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1183B"/>
                </a:solidFill>
              </a:rPr>
              <a:t>Scheduled periodic inspections when the plan is first established, after each WV incident, and when the employer is made aware of a new or previously unrecognized hazard. 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Procedures to correct workplace violence hazards in a timely manner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Procedures to review the effectiveness of the plan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1183B"/>
                </a:solidFill>
              </a:rPr>
              <a:t>Annually, when a deficiency is observed and after a WV incident</a:t>
            </a:r>
          </a:p>
          <a:p>
            <a:endParaRPr lang="en-US" dirty="0"/>
          </a:p>
        </p:txBody>
      </p:sp>
      <p:pic>
        <p:nvPicPr>
          <p:cNvPr id="4" name="Picture 2" descr="Health Safety Training Photos and Images | Shutterstock">
            <a:extLst>
              <a:ext uri="{FF2B5EF4-FFF2-40B4-BE49-F238E27FC236}">
                <a16:creationId xmlns:a16="http://schemas.microsoft.com/office/drawing/2014/main" id="{F38FC61C-EAB1-2789-78F6-E6E49F6F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12143" r="12676" b="13571"/>
          <a:stretch/>
        </p:blipFill>
        <p:spPr bwMode="auto">
          <a:xfrm>
            <a:off x="7591829" y="2094271"/>
            <a:ext cx="3787369" cy="32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200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2AED-2DC9-95B3-0BA9-1BA51951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274638"/>
            <a:ext cx="11341100" cy="715962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Requirements: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4013-005E-59F3-12D7-9BC39D17E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252409"/>
            <a:ext cx="5130800" cy="4906963"/>
          </a:xfrm>
        </p:spPr>
        <p:txBody>
          <a:bodyPr wrap="square" anchor="t">
            <a:normAutofit/>
          </a:bodyPr>
          <a:lstStyle/>
          <a:p>
            <a:pPr indent="-176213">
              <a:lnSpc>
                <a:spcPct val="90000"/>
              </a:lnSpc>
              <a:buClr>
                <a:srgbClr val="F37021"/>
              </a:buClr>
            </a:pPr>
            <a:r>
              <a:rPr lang="en-US" sz="2200" b="0"/>
              <a:t>Provide training to employees at least annually and retain records</a:t>
            </a:r>
          </a:p>
          <a:p>
            <a:pPr indent="-176213">
              <a:lnSpc>
                <a:spcPct val="90000"/>
              </a:lnSpc>
              <a:buClr>
                <a:srgbClr val="F37021"/>
              </a:buClr>
            </a:pPr>
            <a:r>
              <a:rPr lang="en-US" sz="2200" b="0"/>
              <a:t>Maintain records of workplace violence hazard identification, evaluation and correction</a:t>
            </a:r>
          </a:p>
          <a:p>
            <a:pPr indent="-176213">
              <a:lnSpc>
                <a:spcPct val="90000"/>
              </a:lnSpc>
              <a:buClr>
                <a:srgbClr val="F37021"/>
              </a:buClr>
            </a:pPr>
            <a:r>
              <a:rPr lang="en-US" sz="2200" b="0"/>
              <a:t>Record information in a violent incident log</a:t>
            </a:r>
          </a:p>
          <a:p>
            <a:pPr indent="-176213">
              <a:lnSpc>
                <a:spcPct val="90000"/>
              </a:lnSpc>
              <a:buClr>
                <a:srgbClr val="F37021"/>
              </a:buClr>
            </a:pPr>
            <a:r>
              <a:rPr lang="en-US" sz="2200" b="0"/>
              <a:t>Review the effectiveness of the plan and revise it as needed at least annually</a:t>
            </a:r>
          </a:p>
          <a:p>
            <a:pPr indent="-176213">
              <a:lnSpc>
                <a:spcPct val="90000"/>
              </a:lnSpc>
              <a:buClr>
                <a:srgbClr val="F37021"/>
              </a:buClr>
            </a:pPr>
            <a:r>
              <a:rPr lang="en-US" sz="2200" b="0"/>
              <a:t>Companies that are not in compliance can be cited by Cal/OSHA, and violations will include civil penalties and misdemeanors.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13229-369B-80AC-7C50-7B644C315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50" r="3" b="1848"/>
          <a:stretch/>
        </p:blipFill>
        <p:spPr>
          <a:xfrm>
            <a:off x="6577013" y="1252409"/>
            <a:ext cx="4687887" cy="448337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791513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E962-CB55-DC8C-9294-B2C8793AF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Required Training</a:t>
            </a:r>
          </a:p>
        </p:txBody>
      </p:sp>
    </p:spTree>
    <p:extLst>
      <p:ext uri="{BB962C8B-B14F-4D97-AF65-F5344CB8AC3E}">
        <p14:creationId xmlns:p14="http://schemas.microsoft.com/office/powerpoint/2010/main" val="397140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274637"/>
            <a:ext cx="11341100" cy="80040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Training: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25" y="1277471"/>
            <a:ext cx="5883276" cy="4604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0" u="none" strike="noStrike" baseline="0" dirty="0">
                <a:solidFill>
                  <a:srgbClr val="F37021"/>
                </a:solidFill>
                <a:cs typeface="Roboto" panose="02000000000000000000" pitchFamily="2" charset="0"/>
              </a:rPr>
              <a:t>When to train:</a:t>
            </a:r>
          </a:p>
          <a:p>
            <a:pPr marL="0" indent="0">
              <a:buNone/>
            </a:pPr>
            <a:endParaRPr lang="en-US" sz="1800" b="0" dirty="0">
              <a:solidFill>
                <a:srgbClr val="000000"/>
              </a:solidFill>
              <a:cs typeface="Roboto" panose="02000000000000000000" pitchFamily="2" charset="0"/>
            </a:endParaRPr>
          </a:p>
          <a:p>
            <a:pPr marL="914400"/>
            <a:r>
              <a:rPr lang="en-US" sz="1800" b="0" i="0" u="none" strike="noStrike" baseline="0" dirty="0">
                <a:cs typeface="Roboto" panose="02000000000000000000" pitchFamily="2" charset="0"/>
              </a:rPr>
              <a:t>Initially when plan was first established (by July 1, 2024), and annually thereafter.</a:t>
            </a:r>
          </a:p>
          <a:p>
            <a:pPr marL="914400"/>
            <a:r>
              <a:rPr lang="en-US" sz="1800" b="0" dirty="0">
                <a:cs typeface="Roboto" panose="02000000000000000000" pitchFamily="2" charset="0"/>
              </a:rPr>
              <a:t>Initially upon hire.</a:t>
            </a:r>
            <a:endParaRPr lang="en-US" sz="1800" b="0" i="0" u="none" strike="noStrike" baseline="0" dirty="0">
              <a:cs typeface="Roboto" panose="02000000000000000000" pitchFamily="2" charset="0"/>
            </a:endParaRPr>
          </a:p>
          <a:p>
            <a:pPr marL="914400"/>
            <a:r>
              <a:rPr lang="en-US" sz="1800" b="0" i="0" u="none" strike="noStrike" baseline="0" dirty="0">
                <a:cs typeface="Roboto" panose="02000000000000000000" pitchFamily="2" charset="0"/>
              </a:rPr>
              <a:t>When a new or previously unrecognized. workplace violence hazard has been identified in the workplace or specific to an employee’s job, or when changes are made to the plan. </a:t>
            </a:r>
          </a:p>
          <a:p>
            <a:pPr marL="914400"/>
            <a:r>
              <a:rPr lang="en-US" sz="1800" b="0" i="0" u="none" strike="noStrike" baseline="0" dirty="0">
                <a:cs typeface="Roboto" panose="02000000000000000000" pitchFamily="2" charset="0"/>
              </a:rPr>
              <a:t>Must be appropriate in content and vocabulary to the educational level, literacy, and language of .</a:t>
            </a:r>
          </a:p>
          <a:p>
            <a:pPr marL="914400"/>
            <a:r>
              <a:rPr lang="en-US" sz="1800" b="0" i="0" u="none" strike="noStrike" baseline="0" dirty="0">
                <a:cs typeface="Roboto" panose="02000000000000000000" pitchFamily="2" charset="0"/>
              </a:rPr>
              <a:t>An opportunity for interactive questions and answers with a knowledgeable person.</a:t>
            </a:r>
          </a:p>
          <a:p>
            <a:pPr marL="914400"/>
            <a:endParaRPr lang="en-US" sz="1800" b="0" i="0" u="none" strike="noStrike" baseline="0" dirty="0">
              <a:solidFill>
                <a:srgbClr val="000000"/>
              </a:solidFill>
              <a:latin typeface="Roboto Flex" panose="0200000000000000000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Roboto Flex" panose="0200000000000000000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Roboto Flex" panose="02000000000000000000"/>
            </a:endParaRPr>
          </a:p>
          <a:p>
            <a:pPr marL="457200" lvl="1" indent="0">
              <a:buNone/>
            </a:pPr>
            <a:endParaRPr lang="en-US" sz="1600" b="0" i="0" dirty="0">
              <a:solidFill>
                <a:srgbClr val="000000"/>
              </a:solidFill>
              <a:effectLst/>
              <a:latin typeface="Roboto Flex" panose="02000000000000000000"/>
            </a:endParaRPr>
          </a:p>
          <a:p>
            <a:pPr lvl="1"/>
            <a:endParaRPr lang="en-US" sz="1800" b="0" i="0" dirty="0">
              <a:solidFill>
                <a:srgbClr val="000000"/>
              </a:solidFill>
              <a:effectLst/>
              <a:latin typeface="Founders Grotesk Text Regular"/>
            </a:endParaRPr>
          </a:p>
          <a:p>
            <a:pPr lvl="2"/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9C304-B3DE-AE12-C383-2C5FFED9F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714" b="4714"/>
          <a:stretch/>
        </p:blipFill>
        <p:spPr>
          <a:xfrm>
            <a:off x="640494" y="2336800"/>
            <a:ext cx="4785499" cy="2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51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54A4-A340-3FF7-F199-FEE84F58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Subjects: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BB38-A835-2612-235F-C3C84176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435510"/>
            <a:ext cx="10452100" cy="4723862"/>
          </a:xfrm>
        </p:spPr>
        <p:txBody>
          <a:bodyPr/>
          <a:lstStyle/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The employer’s plan and how to obtain a copy at no cost.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How employees can participate in plan development/implementation.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Definitions and requirements.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How to report workplace violence incidents or concerns.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Hazards particular to employee’s position.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Corrective measures implemented by employer, how to seek assistance to prevent/respond to violence, and strategies to avoid physical harm.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The violent incident log and how to obtain copies.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Records of training must be created and maintained for at least one year.</a:t>
            </a:r>
          </a:p>
        </p:txBody>
      </p:sp>
    </p:spTree>
    <p:extLst>
      <p:ext uri="{BB962C8B-B14F-4D97-AF65-F5344CB8AC3E}">
        <p14:creationId xmlns:p14="http://schemas.microsoft.com/office/powerpoint/2010/main" val="36534378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E962-CB55-DC8C-9294-B2C8793AF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Violent Incident Log</a:t>
            </a:r>
          </a:p>
        </p:txBody>
      </p:sp>
    </p:spTree>
    <p:extLst>
      <p:ext uri="{BB962C8B-B14F-4D97-AF65-F5344CB8AC3E}">
        <p14:creationId xmlns:p14="http://schemas.microsoft.com/office/powerpoint/2010/main" val="1636244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E1A3AF-DA4E-7430-06E1-5BED6152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Violent Incident Log: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DC348-3937-3759-285F-2428559DA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091381"/>
            <a:ext cx="10452100" cy="5067991"/>
          </a:xfrm>
        </p:spPr>
        <p:txBody>
          <a:bodyPr/>
          <a:lstStyle/>
          <a:p>
            <a:pPr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Employers must record information in a violent incident log for every workplace violence incident.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Date, time and location of incident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Workplace violence type(s) (1-4, as defined by law)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Detailed description of  the incident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Classification of who committed the violence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Classification of circumstances at time of the incident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Classification of where the incident occurred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Type of incident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Consequences of the incident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Information about the person completing the log</a:t>
            </a:r>
            <a:endParaRPr lang="en-US" sz="1800" dirty="0">
              <a:solidFill>
                <a:srgbClr val="F37021"/>
              </a:solidFill>
            </a:endParaRPr>
          </a:p>
          <a:p>
            <a:pPr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Must be maintained for a minimum of 5 years.</a:t>
            </a:r>
          </a:p>
          <a:p>
            <a:pPr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For multiemployer worksites, events must be recorded on a log by the employer whose employees experienced the workplace violence and a copy of the log provided to the controlling employer.</a:t>
            </a:r>
          </a:p>
        </p:txBody>
      </p:sp>
    </p:spTree>
    <p:extLst>
      <p:ext uri="{BB962C8B-B14F-4D97-AF65-F5344CB8AC3E}">
        <p14:creationId xmlns:p14="http://schemas.microsoft.com/office/powerpoint/2010/main" val="8166219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45F9-C380-9109-4DD4-99ACC077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274638"/>
            <a:ext cx="11341100" cy="715962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Required Records and Retention: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3C87-0104-5D42-E5A7-C24384EB9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327355"/>
            <a:ext cx="5130800" cy="4832017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b="0" dirty="0"/>
              <a:t>Records of workplace violence hazard identification, evaluation, and correction, for a minimum of five (5) years.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200" b="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b="0" dirty="0"/>
              <a:t>Workplace violence prevention plan training records for a minimum of one (1) year.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200" b="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b="0" dirty="0"/>
              <a:t>Violence Incident Logs for a minimum of five (5) years.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b="0" dirty="0"/>
              <a:t>Records of workplace violence incident investigations for a minimum of five (5) years.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200" b="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b="0" dirty="0"/>
              <a:t>Cal/OSHA Form 300 for five (5) years.</a:t>
            </a:r>
            <a:r>
              <a:rPr lang="en-US" sz="2200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35F47-5302-A5AD-9BCA-6D6435F8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59" b="2"/>
          <a:stretch/>
        </p:blipFill>
        <p:spPr>
          <a:xfrm>
            <a:off x="6134101" y="1252409"/>
            <a:ext cx="5130800" cy="490696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718095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E962-CB55-DC8C-9294-B2C8793AF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1793896"/>
            <a:ext cx="8658942" cy="1379097"/>
          </a:xfrm>
        </p:spPr>
        <p:txBody>
          <a:bodyPr/>
          <a:lstStyle/>
          <a:p>
            <a:r>
              <a:rPr lang="en-US" dirty="0"/>
              <a:t>What Should Employers Do to Prepare? </a:t>
            </a:r>
          </a:p>
        </p:txBody>
      </p:sp>
    </p:spTree>
    <p:extLst>
      <p:ext uri="{BB962C8B-B14F-4D97-AF65-F5344CB8AC3E}">
        <p14:creationId xmlns:p14="http://schemas.microsoft.com/office/powerpoint/2010/main" val="27905338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D49E-9FD4-469C-EFC2-BC7A8612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B438B-33A1-637A-24ED-5998BED7A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flipH="1">
            <a:off x="1525182" y="1483424"/>
            <a:ext cx="2352579" cy="32928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0DBF6-4D3C-042F-7C35-BDF38F8ADE54}"/>
              </a:ext>
            </a:extLst>
          </p:cNvPr>
          <p:cNvSpPr txBox="1"/>
          <p:nvPr/>
        </p:nvSpPr>
        <p:spPr>
          <a:xfrm>
            <a:off x="1525181" y="4912911"/>
            <a:ext cx="2352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72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Michele Ballard Miller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72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mbmiller@cozen.com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D805B2-064D-A5F5-95A9-219E2B65D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00996" y="1483423"/>
            <a:ext cx="2352579" cy="32928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6BDBE4-A070-D07E-89BA-DBB903994456}"/>
              </a:ext>
            </a:extLst>
          </p:cNvPr>
          <p:cNvSpPr txBox="1"/>
          <p:nvPr/>
        </p:nvSpPr>
        <p:spPr>
          <a:xfrm>
            <a:off x="5600995" y="4912910"/>
            <a:ext cx="2352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72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Elena K. Hillman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72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ehillman@cozen.com</a:t>
            </a:r>
          </a:p>
        </p:txBody>
      </p:sp>
    </p:spTree>
    <p:extLst>
      <p:ext uri="{BB962C8B-B14F-4D97-AF65-F5344CB8AC3E}">
        <p14:creationId xmlns:p14="http://schemas.microsoft.com/office/powerpoint/2010/main" val="27294000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E58470-F5E6-4DC4-EF54-C7B27338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Reach Compliance?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B6190-0CC5-EFF9-C769-4BAE04FE3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818968"/>
            <a:ext cx="5449776" cy="4340404"/>
          </a:xfrm>
        </p:spPr>
        <p:txBody>
          <a:bodyPr/>
          <a:lstStyle/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Conduct a hazard assessment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Write the plan (use the Cal/OSHA Model Plan?)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Communicate with employees and get their input into hazards/the plan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Training programs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chemeClr val="tx1"/>
                </a:solidFill>
              </a:rPr>
              <a:t>Create records &amp; retention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10508-2044-1682-9E00-C164E7B94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1224" r="5399"/>
          <a:stretch/>
        </p:blipFill>
        <p:spPr>
          <a:xfrm>
            <a:off x="6719777" y="1199535"/>
            <a:ext cx="5103628" cy="4168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F00509-2C24-453F-D4D4-CDC1DC8BB933}"/>
              </a:ext>
            </a:extLst>
          </p:cNvPr>
          <p:cNvSpPr txBox="1"/>
          <p:nvPr/>
        </p:nvSpPr>
        <p:spPr>
          <a:xfrm>
            <a:off x="6932426" y="5873140"/>
            <a:ext cx="5018569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i="1" dirty="0">
                <a:solidFill>
                  <a:srgbClr val="00072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is a continual process, not a one-time compliance check.</a:t>
            </a:r>
          </a:p>
        </p:txBody>
      </p:sp>
    </p:spTree>
    <p:extLst>
      <p:ext uri="{BB962C8B-B14F-4D97-AF65-F5344CB8AC3E}">
        <p14:creationId xmlns:p14="http://schemas.microsoft.com/office/powerpoint/2010/main" val="38677745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B094-786C-19AE-25F7-3607344C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5EA8-222A-F60F-9C1B-078754ABC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150375"/>
            <a:ext cx="7448697" cy="5008998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Whether you conduct an internal assessment or use a third-party, employees familiar with the work location and hazards and threats at that work location must be included in the assessment. </a:t>
            </a:r>
            <a:endParaRPr lang="en-US" sz="2000" dirty="0">
              <a:solidFill>
                <a:srgbClr val="F3702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Assess your work locations to identify hazards at each location. </a:t>
            </a: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Identify human caused threats and hazards</a:t>
            </a: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Understand facility and site access control for employees</a:t>
            </a: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Determine private, public &amp; restricted areas</a:t>
            </a: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Visitor management protocols</a:t>
            </a: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Crime prevention through environmental design</a:t>
            </a: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Emergency communication systems and protocols</a:t>
            </a: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Consider ADA and other compliance factors</a:t>
            </a: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Assess on a regular basis (annually), after an incident or when you learn of a new hazard applicable to the workplace or to areas or positions in the workplace.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A7E23-9038-9C72-9944-3026E7FF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058" y="2054942"/>
            <a:ext cx="2989007" cy="330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959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1E69-EC4E-D05F-75D7-634173E3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EF39C-F0D0-4179-B7AC-75D89152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071717"/>
            <a:ext cx="7082502" cy="5112774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1800" b="0" dirty="0">
                <a:solidFill>
                  <a:schemeClr val="tx1"/>
                </a:solidFill>
              </a:rPr>
              <a:t>Who is responsible for the written plan/training protocols?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1800" b="0" dirty="0">
                <a:solidFill>
                  <a:schemeClr val="tx1"/>
                </a:solidFill>
              </a:rPr>
              <a:t>Identify a cross-functional team to develop the plan to understand diverse work locations and employee needs.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1800" b="0" dirty="0">
                <a:solidFill>
                  <a:schemeClr val="tx1"/>
                </a:solidFill>
              </a:rPr>
              <a:t>Define other roles and responsibilities for plan development, maintenance, implementation and compliance.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1800" b="0" dirty="0">
                <a:solidFill>
                  <a:schemeClr val="tx1"/>
                </a:solidFill>
              </a:rPr>
              <a:t>Adopt a framework that aligns with company plans (renovation, relocation, expansion/contraction, etc.)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1800" b="0" dirty="0">
                <a:solidFill>
                  <a:schemeClr val="tx1"/>
                </a:solidFill>
              </a:rPr>
              <a:t>Define key terms used in the policy ex: Workplace Violence, Victim, Threat, Implied Threat, Domestic Violence, Active Shooter, Employee Representative, etc.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1800" b="0" dirty="0">
                <a:solidFill>
                  <a:schemeClr val="tx1"/>
                </a:solidFill>
              </a:rPr>
              <a:t>Develop communication protocols for employees to report incidents of WPV and actual/potential threats, as well as guidance for when to escalate/contact law enforcement.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EB818-1913-75AC-E34C-F76E9DA5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935" y="1852022"/>
            <a:ext cx="3169264" cy="36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208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1E69-EC4E-D05F-75D7-634173E3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EF39C-F0D0-4179-B7AC-75D89152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25677"/>
            <a:ext cx="6263148" cy="4733695"/>
          </a:xfrm>
        </p:spPr>
        <p:txBody>
          <a:bodyPr/>
          <a:lstStyle/>
          <a:p>
            <a:pPr>
              <a:buClr>
                <a:srgbClr val="F37021"/>
              </a:buClr>
            </a:pPr>
            <a:r>
              <a:rPr lang="en-US" sz="2200" b="0" dirty="0">
                <a:solidFill>
                  <a:schemeClr val="tx1"/>
                </a:solidFill>
              </a:rPr>
              <a:t>Communicate the plan to all work locations and sites using a multi-modal communication strategy.</a:t>
            </a:r>
          </a:p>
          <a:p>
            <a:pPr>
              <a:buClr>
                <a:srgbClr val="F37021"/>
              </a:buClr>
            </a:pPr>
            <a:r>
              <a:rPr lang="en-US" sz="2200" b="0" dirty="0">
                <a:solidFill>
                  <a:schemeClr val="tx1"/>
                </a:solidFill>
              </a:rPr>
              <a:t>Explain in detail how the business will respond to threats and/or reports of workplace violence.</a:t>
            </a:r>
          </a:p>
          <a:p>
            <a:pPr>
              <a:buClr>
                <a:srgbClr val="F37021"/>
              </a:buClr>
            </a:pPr>
            <a:r>
              <a:rPr lang="en-US" sz="2200" b="0" dirty="0">
                <a:solidFill>
                  <a:schemeClr val="tx1"/>
                </a:solidFill>
              </a:rPr>
              <a:t>Detail how you mitigate and correct hazards.</a:t>
            </a:r>
          </a:p>
          <a:p>
            <a:pPr>
              <a:buClr>
                <a:srgbClr val="F37021"/>
              </a:buClr>
            </a:pPr>
            <a:r>
              <a:rPr lang="en-US" sz="2200" b="0" dirty="0">
                <a:solidFill>
                  <a:schemeClr val="tx1"/>
                </a:solidFill>
              </a:rPr>
              <a:t>Explain the training and notification process as outlined in the plan.</a:t>
            </a:r>
          </a:p>
          <a:p>
            <a:pPr>
              <a:buClr>
                <a:srgbClr val="F37021"/>
              </a:buClr>
            </a:pPr>
            <a:r>
              <a:rPr lang="en-US" sz="2200" b="0" dirty="0">
                <a:solidFill>
                  <a:schemeClr val="tx1"/>
                </a:solidFill>
              </a:rPr>
              <a:t>Describe the employee’s role in prevention and reporting.</a:t>
            </a:r>
          </a:p>
          <a:p>
            <a:endParaRPr lang="en-US" sz="2000" dirty="0"/>
          </a:p>
        </p:txBody>
      </p:sp>
      <p:pic>
        <p:nvPicPr>
          <p:cNvPr id="6" name="Picture 5" descr="A group of people with different colored icons">
            <a:extLst>
              <a:ext uri="{FF2B5EF4-FFF2-40B4-BE49-F238E27FC236}">
                <a16:creationId xmlns:a16="http://schemas.microsoft.com/office/drawing/2014/main" id="{AA630733-7B3C-121D-5437-9FC0653D4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110" r="11674" b="2"/>
          <a:stretch/>
        </p:blipFill>
        <p:spPr>
          <a:xfrm>
            <a:off x="7846142" y="2025445"/>
            <a:ext cx="3533057" cy="33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662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93A0-C955-76A7-ECA0-5B58BD63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3209-D886-5360-D110-EB730BDA5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252409"/>
            <a:ext cx="6679380" cy="4906963"/>
          </a:xfrm>
        </p:spPr>
        <p:txBody>
          <a:bodyPr/>
          <a:lstStyle/>
          <a:p>
            <a:pPr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Situational awareness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Identifying suspicious activity and pre-violence indicators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De-escalation &amp; disengagement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Immediate actions (Run | Hide | Fight)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Communication protocols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When to contact law enforcement or other WPV team members</a:t>
            </a:r>
          </a:p>
          <a:p>
            <a:pPr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Utilize all communication systems (Intranet postings, lecture based, LMS, etc.) Must contain Q&amp;A.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Reminder: Your training must be communicated based on literacy and primary language of employees</a:t>
            </a:r>
          </a:p>
          <a:p>
            <a:pPr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Instructors or leaders should know the plan and be able to provide answers in a reasonable time frame.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583D54-0CD8-7D7F-E665-F440BA188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090" y="2054942"/>
            <a:ext cx="3204195" cy="32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4717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93A0-C955-76A7-ECA0-5B58BD63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3209-D886-5360-D110-EB730BDA5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252409"/>
            <a:ext cx="6640051" cy="4906963"/>
          </a:xfrm>
        </p:spPr>
        <p:txBody>
          <a:bodyPr/>
          <a:lstStyle/>
          <a:p>
            <a:pPr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Required to track incidents of violence, threats and investigations.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Case documentation (assignment).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Reporting mechanisms.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Team review &amp; improvement plan.</a:t>
            </a:r>
          </a:p>
          <a:p>
            <a:pPr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Each report should be reviewed by HR, the team leader and others necessary to make informed decisions.</a:t>
            </a:r>
          </a:p>
          <a:p>
            <a:pPr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After any report, a thorough After-Action Review should be completed and any preventative or mitigation steps implemented and identified.</a:t>
            </a:r>
          </a:p>
          <a:p>
            <a:pPr>
              <a:buClr>
                <a:srgbClr val="F37021"/>
              </a:buClr>
            </a:pPr>
            <a:r>
              <a:rPr lang="en-US" sz="2000" b="0" dirty="0">
                <a:solidFill>
                  <a:srgbClr val="F37021"/>
                </a:solidFill>
              </a:rPr>
              <a:t>Assign the violent incident log record keeping to a primary and secondary position.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Keep records accessible and current.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BEE4C-3A97-82C3-196C-24E4C0B1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548" y="1252410"/>
            <a:ext cx="4033877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533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E962-CB55-DC8C-9294-B2C8793AF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1793896"/>
            <a:ext cx="8658942" cy="1379097"/>
          </a:xfrm>
        </p:spPr>
        <p:txBody>
          <a:bodyPr/>
          <a:lstStyle/>
          <a:p>
            <a:r>
              <a:rPr lang="en-US" dirty="0"/>
              <a:t>Temporary Restraining Orders</a:t>
            </a:r>
          </a:p>
        </p:txBody>
      </p:sp>
    </p:spTree>
    <p:extLst>
      <p:ext uri="{BB962C8B-B14F-4D97-AF65-F5344CB8AC3E}">
        <p14:creationId xmlns:p14="http://schemas.microsoft.com/office/powerpoint/2010/main" val="156797301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929DDA-3F58-8154-EF3B-FFC01935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Workplace Violence Restraining Orders: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C5FE9-F994-4C16-8117-A0510EFA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California law currently enables employers to seek a temporary restraining order against any individual who has engaged in workplace violence or threats of violence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Filed by the employer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To protect employees and their immediate family members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May include these types of orders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No contact 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Not harass, stalk, threaten, or harm people protected by the order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Stay away from people protected by the order, and the workplace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Cannot own or have firearms or ammunition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Transmitted to law enforcement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003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DCFA-F127-39D6-8326-DD0E49BA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274637"/>
            <a:ext cx="11341100" cy="1023221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Workplace Violence Restraining Order: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41C19-DC9F-66A3-F055-761A5AFCE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297859"/>
            <a:ext cx="10452100" cy="4861514"/>
          </a:xfrm>
        </p:spPr>
        <p:txBody>
          <a:bodyPr/>
          <a:lstStyle/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An employee has suffered “unlawful violence” or “a credible threat of violence.” 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Unlawful violence: any assault or battery, or stalking (but not self-defense or defense of others).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Credible threat of violence: “a knowing and willful statement or course of conduct that would place a reasonable person in fear for his or her safety, or the safety of his or her immediate family, and that serves no legitimate purpose.”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From any individual, that can reasonably be construed to be carried out or to have been carried out at the workplace.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Reasonable proof (TRO).</a:t>
            </a:r>
          </a:p>
          <a:p>
            <a:pPr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Clear and convincing evidence (further order).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6510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77E6-430F-F14D-FD49-65846CE2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274638"/>
            <a:ext cx="11341100" cy="715962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Workplace Violence Restraining Orders: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4F8-2305-8013-6A3D-3DF58F6F9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252409"/>
            <a:ext cx="5130800" cy="4906963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0" dirty="0"/>
              <a:t>Effective January 1, 2025, a collective bargaining representative will be able to seek a restraining order on behalf of employees who suffer unlawful violence or a credible threat of violence that can reasonably be construed to have been carried out at the workplace.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1400" b="0" dirty="0"/>
              <a:t>Effective January 1, 2025, employers or collective bargaining representative will also be able to seek TRO for employees who have suffered “harassment,” as defined.</a:t>
            </a:r>
          </a:p>
          <a:p>
            <a:pPr lvl="1">
              <a:lnSpc>
                <a:spcPct val="90000"/>
              </a:lnSpc>
            </a:pPr>
            <a:endParaRPr lang="en-US" sz="1400" b="0" dirty="0">
              <a:solidFill>
                <a:srgbClr val="00072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b="0" dirty="0"/>
              <a:t>“Harassment” is a knowing and willful course of conduct directed at a specific person that seriously alarms, annoys, or harasses the person, and that serves no legitimate purpose.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b="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72D"/>
                </a:solidFill>
              </a:rPr>
              <a:t>The course of conduct must be that which would cause a reasonable person to suffer substantial emotional distress, and actually does cause substantial emotional distress.</a:t>
            </a:r>
          </a:p>
          <a:p>
            <a:pPr>
              <a:lnSpc>
                <a:spcPct val="90000"/>
              </a:lnSpc>
            </a:pPr>
            <a:endParaRPr lang="en-US" sz="1400" b="0" dirty="0"/>
          </a:p>
          <a:p>
            <a:pPr>
              <a:lnSpc>
                <a:spcPct val="90000"/>
              </a:lnSpc>
            </a:pPr>
            <a:r>
              <a:rPr lang="en-US" sz="1400" b="0" dirty="0"/>
              <a:t>Employers or collective bargaining representative shall provide the employee who has suffered harassment, unlawful violence, or a credible threat of violence from any individual, an opportunity to decline to be named.</a:t>
            </a:r>
          </a:p>
          <a:p>
            <a:pPr>
              <a:lnSpc>
                <a:spcPct val="90000"/>
              </a:lnSpc>
            </a:pPr>
            <a:endParaRPr lang="en-US" sz="1300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1DF0BE-4D6C-06A2-1638-326870DD1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77" r="41914"/>
          <a:stretch/>
        </p:blipFill>
        <p:spPr>
          <a:xfrm>
            <a:off x="6479458" y="1252409"/>
            <a:ext cx="4747342" cy="49069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36294A-F7DD-6D8C-6D4E-82F118AE5AD8}"/>
              </a:ext>
            </a:extLst>
          </p:cNvPr>
          <p:cNvSpPr txBox="1"/>
          <p:nvPr/>
        </p:nvSpPr>
        <p:spPr>
          <a:xfrm>
            <a:off x="9626874" y="6870700"/>
            <a:ext cx="25651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ix4free.org/photo/4790/temporary-restraining-ord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640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C6AF-3858-9608-A03A-A7FEF3EE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Workplace Violence Prevention Standard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24659-0A5F-DC31-15EB-601C4876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337186"/>
            <a:ext cx="10452100" cy="4822185"/>
          </a:xfrm>
        </p:spPr>
        <p:txBody>
          <a:bodyPr/>
          <a:lstStyle/>
          <a:p>
            <a:pPr marL="0" indent="0">
              <a:buClr>
                <a:srgbClr val="F37021"/>
              </a:buClr>
              <a:buNone/>
            </a:pPr>
            <a:endParaRPr lang="en-US" sz="2800" dirty="0">
              <a:solidFill>
                <a:srgbClr val="F37021"/>
              </a:solidFill>
            </a:endParaRPr>
          </a:p>
          <a:p>
            <a:pPr marL="0" indent="0">
              <a:buClr>
                <a:srgbClr val="F37021"/>
              </a:buClr>
              <a:buNone/>
            </a:pPr>
            <a:r>
              <a:rPr lang="en-US" sz="2800" dirty="0">
                <a:solidFill>
                  <a:srgbClr val="F37021"/>
                </a:solidFill>
              </a:rPr>
              <a:t>Today’s Program:</a:t>
            </a:r>
          </a:p>
          <a:p>
            <a:pPr marL="0" indent="0">
              <a:buClr>
                <a:srgbClr val="F37021"/>
              </a:buClr>
              <a:buNone/>
            </a:pPr>
            <a:endParaRPr lang="en-US" dirty="0">
              <a:solidFill>
                <a:srgbClr val="F37021"/>
              </a:solidFill>
            </a:endParaRP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Overview of SB 553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Covered employers and employees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The Workplace Violence Prevention Plan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Required training 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Violent incident log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Best practices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1183B"/>
                </a:solidFill>
              </a:rPr>
              <a:t>SB 428: Temporary Restraining Orders </a:t>
            </a:r>
          </a:p>
          <a:p>
            <a:endParaRPr lang="en-US" dirty="0"/>
          </a:p>
        </p:txBody>
      </p:sp>
      <p:pic>
        <p:nvPicPr>
          <p:cNvPr id="4" name="Picture 2" descr="Designing a Roadmap for the Future of Education – GRIOPLE">
            <a:extLst>
              <a:ext uri="{FF2B5EF4-FFF2-40B4-BE49-F238E27FC236}">
                <a16:creationId xmlns:a16="http://schemas.microsoft.com/office/drawing/2014/main" id="{7B4DA365-0B73-0266-B3FA-EC5428983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89" b="2"/>
          <a:stretch/>
        </p:blipFill>
        <p:spPr bwMode="auto">
          <a:xfrm>
            <a:off x="6658969" y="1337187"/>
            <a:ext cx="5130800" cy="49049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083838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F472-087C-07C6-ECCE-DAC8270B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65BE-609B-2C1E-33F6-F2C1C2753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u="none" strike="noStrike" baseline="0" dirty="0">
                <a:cs typeface="Roboto" panose="02000000000000000000" pitchFamily="2" charset="0"/>
              </a:rPr>
              <a:t>Cal/OSHA Fact Sheet for Agricultural Employers: </a:t>
            </a:r>
            <a:r>
              <a:rPr lang="en-US" b="0" dirty="0">
                <a:solidFill>
                  <a:srgbClr val="009999"/>
                </a:solidFill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https://www.dir.ca.gov/dosh/dosh_publications/WPV-Agriculture-for-employers-fs.pdf</a:t>
            </a:r>
            <a:endParaRPr lang="en-US" b="0" dirty="0">
              <a:solidFill>
                <a:srgbClr val="009999"/>
              </a:solidFill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2400" b="0" i="0" u="none" strike="noStrike" baseline="0" dirty="0">
              <a:cs typeface="Roboto" panose="02000000000000000000" pitchFamily="2" charset="0"/>
            </a:endParaRPr>
          </a:p>
          <a:p>
            <a:r>
              <a:rPr lang="en-US" sz="2400" b="0" i="0" u="none" strike="noStrike" baseline="0" dirty="0">
                <a:cs typeface="Roboto" panose="02000000000000000000" pitchFamily="2" charset="0"/>
              </a:rPr>
              <a:t>Cal</a:t>
            </a:r>
            <a:r>
              <a:rPr lang="en-US" sz="2400" b="0" dirty="0">
                <a:cs typeface="Roboto" panose="02000000000000000000" pitchFamily="2" charset="0"/>
              </a:rPr>
              <a:t>/OSHA Model Plan: </a:t>
            </a:r>
            <a:r>
              <a:rPr lang="en-US" sz="2400" b="0" dirty="0">
                <a:solidFill>
                  <a:srgbClr val="000000"/>
                </a:solidFill>
                <a:cs typeface="Roboto" panose="02000000000000000000" pitchFamily="2" charset="0"/>
                <a:hlinkClick r:id="rId3"/>
              </a:rPr>
              <a:t>https://www.dir.ca.gov/dosh/PubOrder.asp#WVP</a:t>
            </a:r>
            <a:endParaRPr lang="en-US" sz="2400" b="0" dirty="0">
              <a:solidFill>
                <a:srgbClr val="000000"/>
              </a:solidFill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2400" b="0" dirty="0">
              <a:solidFill>
                <a:srgbClr val="000000"/>
              </a:solidFill>
              <a:cs typeface="Roboto" panose="02000000000000000000" pitchFamily="2" charset="0"/>
            </a:endParaRPr>
          </a:p>
          <a:p>
            <a:r>
              <a:rPr lang="en-US" sz="2400" b="0" dirty="0">
                <a:cs typeface="Roboto" panose="02000000000000000000" pitchFamily="2" charset="0"/>
              </a:rPr>
              <a:t>Cal/OSHA FAQs: </a:t>
            </a:r>
            <a:r>
              <a:rPr lang="en-US" sz="2400" b="0" dirty="0">
                <a:solidFill>
                  <a:srgbClr val="000000"/>
                </a:solidFill>
                <a:cs typeface="Roboto" panose="02000000000000000000" pitchFamily="2" charset="0"/>
                <a:hlinkClick r:id="rId4"/>
              </a:rPr>
              <a:t>https://www.dir.ca.gov/dosh/Workplace-Violence/FAQ.html</a:t>
            </a:r>
            <a:endParaRPr lang="en-US" b="0" dirty="0">
              <a:solidFill>
                <a:srgbClr val="000000"/>
              </a:solidFill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952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AF1D6A-59BF-0228-2EBE-0B1BD43DD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85"/>
          <a:stretch/>
        </p:blipFill>
        <p:spPr>
          <a:xfrm>
            <a:off x="1523603" y="1844368"/>
            <a:ext cx="9144793" cy="31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78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E962-CB55-DC8C-9294-B2C8793AF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Standard</a:t>
            </a:r>
          </a:p>
        </p:txBody>
      </p:sp>
    </p:spTree>
    <p:extLst>
      <p:ext uri="{BB962C8B-B14F-4D97-AF65-F5344CB8AC3E}">
        <p14:creationId xmlns:p14="http://schemas.microsoft.com/office/powerpoint/2010/main" val="9500338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36D312-A9A3-EB8B-07B6-490BA882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Workplace Violence Prevention Plans: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2EBCB-E8DD-1076-A40D-A24D870FD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37021"/>
              </a:buClr>
            </a:pPr>
            <a:r>
              <a:rPr lang="en-US" sz="2200" b="0" dirty="0">
                <a:solidFill>
                  <a:srgbClr val="F37021"/>
                </a:solidFill>
              </a:rPr>
              <a:t>By July 1, 2024, covered employers must have established and provided initial training on a Workplace Violence Prevention Plan (WVPP) to their employees. 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1183B"/>
                </a:solidFill>
              </a:rPr>
              <a:t>Must record information about every workplace violence incident in a violent incident log.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1183B"/>
                </a:solidFill>
              </a:rPr>
              <a:t>Must review plans and provide effective training.</a:t>
            </a:r>
          </a:p>
          <a:p>
            <a:pPr>
              <a:buClr>
                <a:srgbClr val="F37021"/>
              </a:buClr>
            </a:pPr>
            <a:r>
              <a:rPr lang="en-US" sz="2200" b="0" dirty="0">
                <a:solidFill>
                  <a:srgbClr val="F37021"/>
                </a:solidFill>
              </a:rPr>
              <a:t>The WVPP must conform with the requirements of new Labor Code Section 6401.9: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1183B"/>
                </a:solidFill>
              </a:rPr>
              <a:t>The plan must be written – it can be standalone or incorporated into an Injury and Illness Prevention Plan.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1183B"/>
                </a:solidFill>
              </a:rPr>
              <a:t>The plan must be easily accessible to employees, their authorized representatives, and Cal/OSHA representatives at all times.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1183B"/>
                </a:solidFill>
              </a:rPr>
              <a:t>Must be specific to the hazards and corrective measures for each work area and operation.</a:t>
            </a:r>
          </a:p>
          <a:p>
            <a:pPr lvl="1"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1183B"/>
                </a:solidFill>
              </a:rPr>
              <a:t>Employers must involve employees in creating and implementing the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241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D9E1-4115-5D50-F9F5-6024D6AD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Covered Employers and Employees: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1A0C-2410-1B91-BD8D-B06BFD94F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b="0" dirty="0">
                <a:solidFill>
                  <a:srgbClr val="F37021"/>
                </a:solidFill>
              </a:rPr>
              <a:t>Applies to all employers (including the state and any subdivision of the state) with one or more employees, and all employees, places of employment, and employer-provided housing, except: 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b="0" dirty="0">
              <a:solidFill>
                <a:srgbClr val="F37021"/>
              </a:solidFill>
            </a:endParaRP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Health care facilities covered by the healthcare workplace violence regulations (8 Cal. Code Regs. § 3342) and other employers that comply with those standards.</a:t>
            </a:r>
          </a:p>
          <a:p>
            <a:pPr marL="457200" lvl="1" indent="0">
              <a:spcBef>
                <a:spcPts val="0"/>
              </a:spcBef>
              <a:buClr>
                <a:srgbClr val="11183B"/>
              </a:buClr>
              <a:buNone/>
            </a:pPr>
            <a:endParaRPr lang="en-US" sz="1800" b="0" dirty="0">
              <a:solidFill>
                <a:srgbClr val="11183B"/>
              </a:solidFill>
            </a:endParaRP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Department of Corrections and Rehabilitation facilities.</a:t>
            </a: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Law Enforcement Agencies.</a:t>
            </a: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11183B"/>
              </a:solidFill>
            </a:endParaRP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Employees teleworking from a location of the employee’s choice, which is not under the control of the employer.</a:t>
            </a: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11183B"/>
              </a:solidFill>
            </a:endParaRPr>
          </a:p>
          <a:p>
            <a:pPr lvl="1">
              <a:spcBef>
                <a:spcPts val="0"/>
              </a:spcBef>
              <a:buClr>
                <a:srgbClr val="11183B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1183B"/>
                </a:solidFill>
              </a:rPr>
              <a:t>Places of employment where there are fewer than 10 employees working at any given time and that are not accessible to the public if the location has a compliant Injury and Illness Prevention Plan (“IIPP”).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310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FC7D-FFD3-BA86-1510-A9F70273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274638"/>
            <a:ext cx="11341100" cy="715962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Workplace Violence: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4799E-3604-6FEA-2EB1-379D5A5A3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252409"/>
            <a:ext cx="5130800" cy="4906963"/>
          </a:xfrm>
        </p:spPr>
        <p:txBody>
          <a:bodyPr wrap="square" anchor="t">
            <a:normAutofit/>
          </a:bodyPr>
          <a:lstStyle/>
          <a:p>
            <a:pPr marL="225425" indent="-225425" algn="just">
              <a:lnSpc>
                <a:spcPct val="90000"/>
              </a:lnSpc>
            </a:pPr>
            <a:r>
              <a:rPr lang="en-US" sz="1700" b="0" dirty="0">
                <a:solidFill>
                  <a:srgbClr val="D74D26"/>
                </a:solidFill>
              </a:rPr>
              <a:t>“</a:t>
            </a:r>
            <a:r>
              <a:rPr lang="en-US" sz="1700" b="0" dirty="0">
                <a:solidFill>
                  <a:srgbClr val="F37021"/>
                </a:solidFill>
              </a:rPr>
              <a:t>Workplace violence” is any act of violence or threat of violence that occurs in a place of employment, including: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700" b="0" dirty="0">
              <a:solidFill>
                <a:srgbClr val="D74D26"/>
              </a:solidFill>
            </a:endParaRP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00072D"/>
                </a:solidFill>
              </a:rPr>
              <a:t>(i) The threat or use of physical force against an employee that results in, or has a high likelihood of resulting in, injury, psychological trauma, or stress, regardless of whether the employee sustains an injury.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rgbClr val="00072D"/>
                </a:solidFill>
              </a:rPr>
              <a:t>(ii) An incident involving a threat or use of a firearm or other dangerous weapon, including the use of common objects as weapons, regardless of whether the employee sustains an injury.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1700" b="0" dirty="0">
              <a:solidFill>
                <a:srgbClr val="00072D"/>
              </a:solidFill>
            </a:endParaRPr>
          </a:p>
          <a:p>
            <a:pPr marL="225425" indent="-225425" algn="just">
              <a:lnSpc>
                <a:spcPct val="90000"/>
              </a:lnSpc>
            </a:pPr>
            <a:r>
              <a:rPr lang="en-US" sz="1700" b="0" dirty="0">
                <a:solidFill>
                  <a:srgbClr val="F37021"/>
                </a:solidFill>
              </a:rPr>
              <a:t>Excluded from the definition: lawful acts of self-defense and defense of others that occur at a worksite. 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AF008F-BF55-F70A-694B-DE37E8986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362" r="3" b="3"/>
          <a:stretch/>
        </p:blipFill>
        <p:spPr bwMode="auto">
          <a:xfrm flipH="1">
            <a:off x="6597444" y="990601"/>
            <a:ext cx="4994786" cy="48829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919093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E135-C687-1531-D252-0E674FB1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383457"/>
            <a:ext cx="11341100" cy="73741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Workplace Violence: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63D5F-0095-3A57-18BA-909DBF850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2200" dirty="0">
                <a:solidFill>
                  <a:schemeClr val="tx1"/>
                </a:solidFill>
              </a:rPr>
              <a:t>Type 1: </a:t>
            </a:r>
            <a:r>
              <a:rPr lang="en-US" sz="2200" b="0" dirty="0">
                <a:solidFill>
                  <a:schemeClr val="tx1"/>
                </a:solidFill>
              </a:rPr>
              <a:t>workplace violence committed by a person who has no legitimate business at the worksite and includes violent acts by anyone who enters the workplace or approaches workers with the intent to commit a crime.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sz="22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2200" dirty="0">
                <a:solidFill>
                  <a:schemeClr val="tx1"/>
                </a:solidFill>
              </a:rPr>
              <a:t>Type 2: </a:t>
            </a:r>
            <a:r>
              <a:rPr lang="en-US" sz="2200" b="0" dirty="0">
                <a:solidFill>
                  <a:schemeClr val="tx1"/>
                </a:solidFill>
              </a:rPr>
              <a:t>workplace violence directed at employees by customers, clients, patients, students, inmates, or visitors.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sz="22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2200" dirty="0">
                <a:solidFill>
                  <a:schemeClr val="tx1"/>
                </a:solidFill>
              </a:rPr>
              <a:t>Type 3: </a:t>
            </a:r>
            <a:r>
              <a:rPr lang="en-US" sz="2200" b="0" dirty="0">
                <a:solidFill>
                  <a:schemeClr val="tx1"/>
                </a:solidFill>
              </a:rPr>
              <a:t>workplace violence against an employee by a present or former employee, supervisor, or manager.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sz="22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2200" dirty="0">
                <a:solidFill>
                  <a:schemeClr val="tx1"/>
                </a:solidFill>
              </a:rPr>
              <a:t>Type 4: </a:t>
            </a:r>
            <a:r>
              <a:rPr lang="en-US" sz="2200" b="0" dirty="0">
                <a:solidFill>
                  <a:schemeClr val="tx1"/>
                </a:solidFill>
              </a:rPr>
              <a:t>workplace violence committed in the workplace by a person who does not work there but has or is known to have had a personal relationship with an employee.</a:t>
            </a:r>
          </a:p>
        </p:txBody>
      </p:sp>
    </p:spTree>
    <p:extLst>
      <p:ext uri="{BB962C8B-B14F-4D97-AF65-F5344CB8AC3E}">
        <p14:creationId xmlns:p14="http://schemas.microsoft.com/office/powerpoint/2010/main" val="15309638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9E41-9AF4-1FD1-F46A-53B63736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the WVPP: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6B4CE-4C85-94E8-D890-8401315A7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r>
              <a:rPr lang="en-US" sz="2600" b="0" dirty="0">
                <a:solidFill>
                  <a:srgbClr val="D95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Required: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2000" b="0" dirty="0">
                <a:solidFill>
                  <a:schemeClr val="tx1"/>
                </a:solidFill>
              </a:rPr>
              <a:t>Name or job title of the person responsible for implementing the plan.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sz="20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2000" b="0" dirty="0">
                <a:solidFill>
                  <a:schemeClr val="tx1"/>
                </a:solidFill>
              </a:rPr>
              <a:t>Effective procedures to obtain active involvement of employees and their representatives in developing and implementing the plan.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sz="20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2000" b="0" dirty="0">
                <a:solidFill>
                  <a:schemeClr val="tx1"/>
                </a:solidFill>
              </a:rPr>
              <a:t>Methods to coordinate implementation of the plan with other employers and to ensure training of employees.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sz="20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2000" b="0" dirty="0">
                <a:solidFill>
                  <a:schemeClr val="tx1"/>
                </a:solidFill>
              </a:rPr>
              <a:t>Effective procedures to accept and respond to reports of workplace violence.</a:t>
            </a:r>
          </a:p>
          <a:p>
            <a:pPr marL="0" indent="0">
              <a:spcBef>
                <a:spcPts val="0"/>
              </a:spcBef>
              <a:buClr>
                <a:srgbClr val="F37021"/>
              </a:buClr>
              <a:buNone/>
            </a:pPr>
            <a:endParaRPr lang="en-US" sz="20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37021"/>
              </a:buClr>
            </a:pPr>
            <a:r>
              <a:rPr lang="en-US" sz="2000" b="0" dirty="0">
                <a:solidFill>
                  <a:schemeClr val="tx1"/>
                </a:solidFill>
              </a:rPr>
              <a:t>Effective procedures to prohibit retaliation.</a:t>
            </a:r>
          </a:p>
        </p:txBody>
      </p:sp>
    </p:spTree>
    <p:extLst>
      <p:ext uri="{BB962C8B-B14F-4D97-AF65-F5344CB8AC3E}">
        <p14:creationId xmlns:p14="http://schemas.microsoft.com/office/powerpoint/2010/main" val="7745931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zen_Orange-Image">
  <a:themeElements>
    <a:clrScheme name="CO-PPP-2012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-PPP-2012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-PPP-2012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zen_Orange-Image" id="{423A1CA8-34A9-44C5-A5A1-AB8AAF8637EE}" vid="{D0485D24-7012-44EE-8CA5-F56C6B0A45DD}"/>
    </a:ext>
  </a:extLst>
</a:theme>
</file>

<file path=ppt/theme/theme2.xml><?xml version="1.0" encoding="utf-8"?>
<a:theme xmlns:a="http://schemas.openxmlformats.org/drawingml/2006/main" name="1_CO-PPP-2013Red">
  <a:themeElements>
    <a:clrScheme name="CO-PPP-2012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-PPP-2012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-PPP-2012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-PPP-2012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-PPP-2012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zen_Orange-Image" id="{7F46A89A-9FAB-8F4E-A9F2-ED52C2B3677E}" vid="{459A6608-34E4-C84B-BB18-1C5FD6EAD4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item.xml><?xml version="1.0" encoding="utf-8"?>
<properties xmlns="http://www.imanage.com/work/xmlschema">
  <documentid>LEGAL!72335112.1</documentid>
  <senderid>EHILLMAN</senderid>
  <senderemail>EHILLMAN@COZEN.COM</senderemail>
  <lastmodified>2024-08-22T17:14:04.0000000-07:00</lastmodified>
  <database>LEGAL</database>
</properties>
</file>

<file path=docProps/app.xml><?xml version="1.0" encoding="utf-8"?>
<Properties xmlns="http://schemas.openxmlformats.org/officeDocument/2006/extended-properties" xmlns:vt="http://schemas.openxmlformats.org/officeDocument/2006/docPropsVTypes">
  <Template>Cozen_Orange-Image</Template>
  <TotalTime>610</TotalTime>
  <Words>2316</Words>
  <Application>Microsoft Office PowerPoint</Application>
  <PresentationFormat>Widescreen</PresentationFormat>
  <Paragraphs>230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</vt:lpstr>
      <vt:lpstr>Arial</vt:lpstr>
      <vt:lpstr>Founders Grotesk Text Regular</vt:lpstr>
      <vt:lpstr>Futura Std Heavy</vt:lpstr>
      <vt:lpstr>Roboto</vt:lpstr>
      <vt:lpstr>Roboto Flex</vt:lpstr>
      <vt:lpstr>Roboto Medium</vt:lpstr>
      <vt:lpstr>Cozen_Orange-Image</vt:lpstr>
      <vt:lpstr>1_CO-PPP-2013Red</vt:lpstr>
      <vt:lpstr>California’s New Workplace Violence Prevention Standard: August 23, 2024 </vt:lpstr>
      <vt:lpstr>Today’s Presenters</vt:lpstr>
      <vt:lpstr>California Workplace Violence Prevention Standard </vt:lpstr>
      <vt:lpstr>Overview of Standard</vt:lpstr>
      <vt:lpstr>Workplace Violence Prevention Plans: </vt:lpstr>
      <vt:lpstr>Covered Employers and Employees:</vt:lpstr>
      <vt:lpstr>Defining Workplace Violence: </vt:lpstr>
      <vt:lpstr>Types of Workplace Violence:</vt:lpstr>
      <vt:lpstr>Elements of the WVPP:</vt:lpstr>
      <vt:lpstr>Elements of the WVPP:</vt:lpstr>
      <vt:lpstr>Elements of the WVPP:</vt:lpstr>
      <vt:lpstr>Additional Requirements:</vt:lpstr>
      <vt:lpstr>Required Training</vt:lpstr>
      <vt:lpstr>Effective Training: </vt:lpstr>
      <vt:lpstr>Required Subjects:</vt:lpstr>
      <vt:lpstr>Violent Incident Log</vt:lpstr>
      <vt:lpstr>Violent Incident Log:</vt:lpstr>
      <vt:lpstr>Other Required Records and Retention:</vt:lpstr>
      <vt:lpstr>What Should Employers Do to Prepare? </vt:lpstr>
      <vt:lpstr>How Do You Reach Compliance?</vt:lpstr>
      <vt:lpstr>Assess:</vt:lpstr>
      <vt:lpstr>Plan:</vt:lpstr>
      <vt:lpstr>Communicate:</vt:lpstr>
      <vt:lpstr>Train:</vt:lpstr>
      <vt:lpstr>Record:</vt:lpstr>
      <vt:lpstr>Temporary Restraining Orders</vt:lpstr>
      <vt:lpstr>Workplace Violence Restraining Orders:</vt:lpstr>
      <vt:lpstr>Workplace Violence Restraining Order:</vt:lpstr>
      <vt:lpstr>Workplace Violence Restraining Orders:</vt:lpstr>
      <vt:lpstr>Resources</vt:lpstr>
      <vt:lpstr>PowerPoint Presentation</vt:lpstr>
    </vt:vector>
  </TitlesOfParts>
  <Company>Cozen O'Connor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Escario, Sophia</dc:creator>
  <cp:lastModifiedBy>Hillman, Elena K</cp:lastModifiedBy>
  <cp:revision>10</cp:revision>
  <dcterms:created xsi:type="dcterms:W3CDTF">2024-08-21T16:26:07Z</dcterms:created>
  <dcterms:modified xsi:type="dcterms:W3CDTF">2024-08-23T00:14:04Z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Number">
    <vt:lpwstr>72335112</vt:lpwstr>
  </property>
  <property fmtid="{D5CDD505-2E9C-101B-9397-08002B2CF9AE}" pid="3" name="DocumentVersion">
    <vt:lpwstr>1</vt:lpwstr>
  </property>
  <property fmtid="{D5CDD505-2E9C-101B-9397-08002B2CF9AE}" pid="4" name="ClientNumber">
    <vt:lpwstr>8888888</vt:lpwstr>
  </property>
  <property fmtid="{D5CDD505-2E9C-101B-9397-08002B2CF9AE}" pid="5" name="MatterNumber">
    <vt:lpwstr>00807556</vt:lpwstr>
  </property>
  <property fmtid="{D5CDD505-2E9C-101B-9397-08002B2CF9AE}" pid="6" name="ClientName">
    <vt:lpwstr>Employee Filing Number</vt:lpwstr>
  </property>
  <property fmtid="{D5CDD505-2E9C-101B-9397-08002B2CF9AE}" pid="7" name="MatterName">
    <vt:lpwstr>Hillman, Elena Kondos [807556.000]</vt:lpwstr>
  </property>
  <property fmtid="{D5CDD505-2E9C-101B-9397-08002B2CF9AE}" pid="8" name="DatabaseName">
    <vt:lpwstr>LEGAL</vt:lpwstr>
  </property>
  <property fmtid="{D5CDD505-2E9C-101B-9397-08002B2CF9AE}" pid="9" name="TypistName">
    <vt:lpwstr>EHILLMAN</vt:lpwstr>
  </property>
  <property fmtid="{D5CDD505-2E9C-101B-9397-08002B2CF9AE}" pid="10" name="AuthorName">
    <vt:lpwstr>EHILLMAN</vt:lpwstr>
  </property>
  <property fmtid="{D5CDD505-2E9C-101B-9397-08002B2CF9AE}" pid="11" name="InUseBy">
    <vt:lpwstr/>
  </property>
  <property fmtid="{D5CDD505-2E9C-101B-9397-08002B2CF9AE}" pid="12" name="EditDate">
    <vt:lpwstr>1/1/0001 12:00:00 AM</vt:lpwstr>
  </property>
  <property fmtid="{D5CDD505-2E9C-101B-9397-08002B2CF9AE}" pid="13" name="EditTime">
    <vt:lpwstr/>
  </property>
</Properties>
</file>