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8" r:id="rId2"/>
    <p:sldId id="426" r:id="rId3"/>
    <p:sldId id="465" r:id="rId4"/>
    <p:sldId id="467" r:id="rId5"/>
    <p:sldId id="469" r:id="rId6"/>
    <p:sldId id="468" r:id="rId7"/>
    <p:sldId id="466" r:id="rId8"/>
    <p:sldId id="461" r:id="rId9"/>
  </p:sldIdLst>
  <p:sldSz cx="9144000" cy="6858000" type="screen4x3"/>
  <p:notesSz cx="7023100" cy="93091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82F"/>
    <a:srgbClr val="00924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7A41A29-82DE-486D-A126-A1FA1F3CB8AF}" v="20" dt="2024-11-14T23:22:48.14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404" autoAdjust="0"/>
    <p:restoredTop sz="94660"/>
  </p:normalViewPr>
  <p:slideViewPr>
    <p:cSldViewPr>
      <p:cViewPr varScale="1">
        <p:scale>
          <a:sx n="105" d="100"/>
          <a:sy n="105" d="100"/>
        </p:scale>
        <p:origin x="2154" y="9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1425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yan Little" userId="794dad5e-5782-40f7-9e7a-f39cdf1dc1e1" providerId="ADAL" clId="{C7A41A29-82DE-486D-A126-A1FA1F3CB8AF}"/>
    <pc:docChg chg="undo custSel addSld delSld modSld">
      <pc:chgData name="Bryan Little" userId="794dad5e-5782-40f7-9e7a-f39cdf1dc1e1" providerId="ADAL" clId="{C7A41A29-82DE-486D-A126-A1FA1F3CB8AF}" dt="2024-11-14T23:22:57.201" v="2153" actId="6549"/>
      <pc:docMkLst>
        <pc:docMk/>
      </pc:docMkLst>
      <pc:sldChg chg="modSp mod">
        <pc:chgData name="Bryan Little" userId="794dad5e-5782-40f7-9e7a-f39cdf1dc1e1" providerId="ADAL" clId="{C7A41A29-82DE-486D-A126-A1FA1F3CB8AF}" dt="2024-11-06T01:12:31.485" v="225" actId="27636"/>
        <pc:sldMkLst>
          <pc:docMk/>
          <pc:sldMk cId="0" sldId="258"/>
        </pc:sldMkLst>
        <pc:spChg chg="mod">
          <ac:chgData name="Bryan Little" userId="794dad5e-5782-40f7-9e7a-f39cdf1dc1e1" providerId="ADAL" clId="{C7A41A29-82DE-486D-A126-A1FA1F3CB8AF}" dt="2024-11-06T01:12:31.485" v="225" actId="27636"/>
          <ac:spMkLst>
            <pc:docMk/>
            <pc:sldMk cId="0" sldId="258"/>
            <ac:spMk id="3075" creationId="{C7BBB4E3-6121-6DF3-1876-6D510F5FF891}"/>
          </ac:spMkLst>
        </pc:spChg>
      </pc:sldChg>
      <pc:sldChg chg="del">
        <pc:chgData name="Bryan Little" userId="794dad5e-5782-40f7-9e7a-f39cdf1dc1e1" providerId="ADAL" clId="{C7A41A29-82DE-486D-A126-A1FA1F3CB8AF}" dt="2024-11-06T01:24:21.491" v="963" actId="47"/>
        <pc:sldMkLst>
          <pc:docMk/>
          <pc:sldMk cId="0" sldId="277"/>
        </pc:sldMkLst>
      </pc:sldChg>
      <pc:sldChg chg="del">
        <pc:chgData name="Bryan Little" userId="794dad5e-5782-40f7-9e7a-f39cdf1dc1e1" providerId="ADAL" clId="{C7A41A29-82DE-486D-A126-A1FA1F3CB8AF}" dt="2024-11-06T01:24:21.491" v="963" actId="47"/>
        <pc:sldMkLst>
          <pc:docMk/>
          <pc:sldMk cId="0" sldId="295"/>
        </pc:sldMkLst>
      </pc:sldChg>
      <pc:sldChg chg="modSp mod">
        <pc:chgData name="Bryan Little" userId="794dad5e-5782-40f7-9e7a-f39cdf1dc1e1" providerId="ADAL" clId="{C7A41A29-82DE-486D-A126-A1FA1F3CB8AF}" dt="2024-11-14T20:50:19.328" v="1299" actId="20577"/>
        <pc:sldMkLst>
          <pc:docMk/>
          <pc:sldMk cId="0" sldId="426"/>
        </pc:sldMkLst>
        <pc:spChg chg="mod">
          <ac:chgData name="Bryan Little" userId="794dad5e-5782-40f7-9e7a-f39cdf1dc1e1" providerId="ADAL" clId="{C7A41A29-82DE-486D-A126-A1FA1F3CB8AF}" dt="2024-11-14T20:50:19.328" v="1299" actId="20577"/>
          <ac:spMkLst>
            <pc:docMk/>
            <pc:sldMk cId="0" sldId="426"/>
            <ac:spMk id="5123" creationId="{E385DC23-ED66-656E-F33F-7C6CF2F6C10A}"/>
          </ac:spMkLst>
        </pc:spChg>
      </pc:sldChg>
      <pc:sldChg chg="del">
        <pc:chgData name="Bryan Little" userId="794dad5e-5782-40f7-9e7a-f39cdf1dc1e1" providerId="ADAL" clId="{C7A41A29-82DE-486D-A126-A1FA1F3CB8AF}" dt="2024-11-06T01:24:21.491" v="963" actId="47"/>
        <pc:sldMkLst>
          <pc:docMk/>
          <pc:sldMk cId="0" sldId="428"/>
        </pc:sldMkLst>
      </pc:sldChg>
      <pc:sldChg chg="del">
        <pc:chgData name="Bryan Little" userId="794dad5e-5782-40f7-9e7a-f39cdf1dc1e1" providerId="ADAL" clId="{C7A41A29-82DE-486D-A126-A1FA1F3CB8AF}" dt="2024-11-06T01:24:21.491" v="963" actId="47"/>
        <pc:sldMkLst>
          <pc:docMk/>
          <pc:sldMk cId="0" sldId="430"/>
        </pc:sldMkLst>
      </pc:sldChg>
      <pc:sldChg chg="del">
        <pc:chgData name="Bryan Little" userId="794dad5e-5782-40f7-9e7a-f39cdf1dc1e1" providerId="ADAL" clId="{C7A41A29-82DE-486D-A126-A1FA1F3CB8AF}" dt="2024-11-06T01:24:21.491" v="963" actId="47"/>
        <pc:sldMkLst>
          <pc:docMk/>
          <pc:sldMk cId="1645544031" sldId="445"/>
        </pc:sldMkLst>
      </pc:sldChg>
      <pc:sldChg chg="del">
        <pc:chgData name="Bryan Little" userId="794dad5e-5782-40f7-9e7a-f39cdf1dc1e1" providerId="ADAL" clId="{C7A41A29-82DE-486D-A126-A1FA1F3CB8AF}" dt="2024-11-06T01:24:21.491" v="963" actId="47"/>
        <pc:sldMkLst>
          <pc:docMk/>
          <pc:sldMk cId="12728103" sldId="446"/>
        </pc:sldMkLst>
      </pc:sldChg>
      <pc:sldChg chg="del">
        <pc:chgData name="Bryan Little" userId="794dad5e-5782-40f7-9e7a-f39cdf1dc1e1" providerId="ADAL" clId="{C7A41A29-82DE-486D-A126-A1FA1F3CB8AF}" dt="2024-11-06T01:24:21.491" v="963" actId="47"/>
        <pc:sldMkLst>
          <pc:docMk/>
          <pc:sldMk cId="1668528158" sldId="447"/>
        </pc:sldMkLst>
      </pc:sldChg>
      <pc:sldChg chg="del">
        <pc:chgData name="Bryan Little" userId="794dad5e-5782-40f7-9e7a-f39cdf1dc1e1" providerId="ADAL" clId="{C7A41A29-82DE-486D-A126-A1FA1F3CB8AF}" dt="2024-11-06T01:24:21.491" v="963" actId="47"/>
        <pc:sldMkLst>
          <pc:docMk/>
          <pc:sldMk cId="566862806" sldId="451"/>
        </pc:sldMkLst>
      </pc:sldChg>
      <pc:sldChg chg="del">
        <pc:chgData name="Bryan Little" userId="794dad5e-5782-40f7-9e7a-f39cdf1dc1e1" providerId="ADAL" clId="{C7A41A29-82DE-486D-A126-A1FA1F3CB8AF}" dt="2024-11-06T01:24:21.491" v="963" actId="47"/>
        <pc:sldMkLst>
          <pc:docMk/>
          <pc:sldMk cId="3783844962" sldId="452"/>
        </pc:sldMkLst>
      </pc:sldChg>
      <pc:sldChg chg="del">
        <pc:chgData name="Bryan Little" userId="794dad5e-5782-40f7-9e7a-f39cdf1dc1e1" providerId="ADAL" clId="{C7A41A29-82DE-486D-A126-A1FA1F3CB8AF}" dt="2024-11-06T01:24:21.491" v="963" actId="47"/>
        <pc:sldMkLst>
          <pc:docMk/>
          <pc:sldMk cId="3858863885" sldId="453"/>
        </pc:sldMkLst>
      </pc:sldChg>
      <pc:sldChg chg="del">
        <pc:chgData name="Bryan Little" userId="794dad5e-5782-40f7-9e7a-f39cdf1dc1e1" providerId="ADAL" clId="{C7A41A29-82DE-486D-A126-A1FA1F3CB8AF}" dt="2024-11-06T01:24:21.491" v="963" actId="47"/>
        <pc:sldMkLst>
          <pc:docMk/>
          <pc:sldMk cId="1616996306" sldId="454"/>
        </pc:sldMkLst>
      </pc:sldChg>
      <pc:sldChg chg="del">
        <pc:chgData name="Bryan Little" userId="794dad5e-5782-40f7-9e7a-f39cdf1dc1e1" providerId="ADAL" clId="{C7A41A29-82DE-486D-A126-A1FA1F3CB8AF}" dt="2024-11-06T01:24:21.491" v="963" actId="47"/>
        <pc:sldMkLst>
          <pc:docMk/>
          <pc:sldMk cId="2631826999" sldId="456"/>
        </pc:sldMkLst>
      </pc:sldChg>
      <pc:sldChg chg="del">
        <pc:chgData name="Bryan Little" userId="794dad5e-5782-40f7-9e7a-f39cdf1dc1e1" providerId="ADAL" clId="{C7A41A29-82DE-486D-A126-A1FA1F3CB8AF}" dt="2024-11-06T01:24:21.491" v="963" actId="47"/>
        <pc:sldMkLst>
          <pc:docMk/>
          <pc:sldMk cId="588084443" sldId="457"/>
        </pc:sldMkLst>
      </pc:sldChg>
      <pc:sldChg chg="del">
        <pc:chgData name="Bryan Little" userId="794dad5e-5782-40f7-9e7a-f39cdf1dc1e1" providerId="ADAL" clId="{C7A41A29-82DE-486D-A126-A1FA1F3CB8AF}" dt="2024-11-06T01:24:21.491" v="963" actId="47"/>
        <pc:sldMkLst>
          <pc:docMk/>
          <pc:sldMk cId="2152133274" sldId="458"/>
        </pc:sldMkLst>
      </pc:sldChg>
      <pc:sldChg chg="del">
        <pc:chgData name="Bryan Little" userId="794dad5e-5782-40f7-9e7a-f39cdf1dc1e1" providerId="ADAL" clId="{C7A41A29-82DE-486D-A126-A1FA1F3CB8AF}" dt="2024-11-06T01:24:28.531" v="964" actId="2696"/>
        <pc:sldMkLst>
          <pc:docMk/>
          <pc:sldMk cId="2981053837" sldId="460"/>
        </pc:sldMkLst>
      </pc:sldChg>
      <pc:sldChg chg="modSp mod">
        <pc:chgData name="Bryan Little" userId="794dad5e-5782-40f7-9e7a-f39cdf1dc1e1" providerId="ADAL" clId="{C7A41A29-82DE-486D-A126-A1FA1F3CB8AF}" dt="2024-11-14T23:22:57.201" v="2153" actId="6549"/>
        <pc:sldMkLst>
          <pc:docMk/>
          <pc:sldMk cId="1603752790" sldId="461"/>
        </pc:sldMkLst>
        <pc:spChg chg="mod">
          <ac:chgData name="Bryan Little" userId="794dad5e-5782-40f7-9e7a-f39cdf1dc1e1" providerId="ADAL" clId="{C7A41A29-82DE-486D-A126-A1FA1F3CB8AF}" dt="2024-11-14T23:22:57.201" v="2153" actId="6549"/>
          <ac:spMkLst>
            <pc:docMk/>
            <pc:sldMk cId="1603752790" sldId="461"/>
            <ac:spMk id="5123" creationId="{47C99046-6E45-2484-131D-BAA0E2B6E5A3}"/>
          </ac:spMkLst>
        </pc:spChg>
      </pc:sldChg>
      <pc:sldChg chg="del">
        <pc:chgData name="Bryan Little" userId="794dad5e-5782-40f7-9e7a-f39cdf1dc1e1" providerId="ADAL" clId="{C7A41A29-82DE-486D-A126-A1FA1F3CB8AF}" dt="2024-11-06T01:24:21.491" v="963" actId="47"/>
        <pc:sldMkLst>
          <pc:docMk/>
          <pc:sldMk cId="1026952358" sldId="462"/>
        </pc:sldMkLst>
      </pc:sldChg>
      <pc:sldChg chg="del">
        <pc:chgData name="Bryan Little" userId="794dad5e-5782-40f7-9e7a-f39cdf1dc1e1" providerId="ADAL" clId="{C7A41A29-82DE-486D-A126-A1FA1F3CB8AF}" dt="2024-11-06T01:24:21.491" v="963" actId="47"/>
        <pc:sldMkLst>
          <pc:docMk/>
          <pc:sldMk cId="3376042309" sldId="463"/>
        </pc:sldMkLst>
      </pc:sldChg>
      <pc:sldChg chg="del">
        <pc:chgData name="Bryan Little" userId="794dad5e-5782-40f7-9e7a-f39cdf1dc1e1" providerId="ADAL" clId="{C7A41A29-82DE-486D-A126-A1FA1F3CB8AF}" dt="2024-11-06T01:24:21.491" v="963" actId="47"/>
        <pc:sldMkLst>
          <pc:docMk/>
          <pc:sldMk cId="3581160172" sldId="464"/>
        </pc:sldMkLst>
      </pc:sldChg>
      <pc:sldChg chg="modSp mod">
        <pc:chgData name="Bryan Little" userId="794dad5e-5782-40f7-9e7a-f39cdf1dc1e1" providerId="ADAL" clId="{C7A41A29-82DE-486D-A126-A1FA1F3CB8AF}" dt="2024-11-14T23:11:29.456" v="1982" actId="6549"/>
        <pc:sldMkLst>
          <pc:docMk/>
          <pc:sldMk cId="4036475856" sldId="465"/>
        </pc:sldMkLst>
        <pc:spChg chg="mod">
          <ac:chgData name="Bryan Little" userId="794dad5e-5782-40f7-9e7a-f39cdf1dc1e1" providerId="ADAL" clId="{C7A41A29-82DE-486D-A126-A1FA1F3CB8AF}" dt="2024-11-14T23:11:29.456" v="1982" actId="6549"/>
          <ac:spMkLst>
            <pc:docMk/>
            <pc:sldMk cId="4036475856" sldId="465"/>
            <ac:spMk id="5123" creationId="{B7FFF3CD-B11D-6D15-6D0D-C7A72F908E67}"/>
          </ac:spMkLst>
        </pc:spChg>
      </pc:sldChg>
      <pc:sldChg chg="del">
        <pc:chgData name="Bryan Little" userId="794dad5e-5782-40f7-9e7a-f39cdf1dc1e1" providerId="ADAL" clId="{C7A41A29-82DE-486D-A126-A1FA1F3CB8AF}" dt="2024-11-06T01:24:21.491" v="963" actId="47"/>
        <pc:sldMkLst>
          <pc:docMk/>
          <pc:sldMk cId="220329721" sldId="466"/>
        </pc:sldMkLst>
      </pc:sldChg>
      <pc:sldChg chg="modSp add mod">
        <pc:chgData name="Bryan Little" userId="794dad5e-5782-40f7-9e7a-f39cdf1dc1e1" providerId="ADAL" clId="{C7A41A29-82DE-486D-A126-A1FA1F3CB8AF}" dt="2024-11-14T21:16:22.483" v="1904" actId="113"/>
        <pc:sldMkLst>
          <pc:docMk/>
          <pc:sldMk cId="1906675801" sldId="466"/>
        </pc:sldMkLst>
        <pc:spChg chg="mod">
          <ac:chgData name="Bryan Little" userId="794dad5e-5782-40f7-9e7a-f39cdf1dc1e1" providerId="ADAL" clId="{C7A41A29-82DE-486D-A126-A1FA1F3CB8AF}" dt="2024-11-14T21:16:22.483" v="1904" actId="113"/>
          <ac:spMkLst>
            <pc:docMk/>
            <pc:sldMk cId="1906675801" sldId="466"/>
            <ac:spMk id="5123" creationId="{7A73A52C-CF95-4FC8-23DF-D33F3F1434CE}"/>
          </ac:spMkLst>
        </pc:spChg>
      </pc:sldChg>
      <pc:sldChg chg="del">
        <pc:chgData name="Bryan Little" userId="794dad5e-5782-40f7-9e7a-f39cdf1dc1e1" providerId="ADAL" clId="{C7A41A29-82DE-486D-A126-A1FA1F3CB8AF}" dt="2024-11-06T01:24:21.491" v="963" actId="47"/>
        <pc:sldMkLst>
          <pc:docMk/>
          <pc:sldMk cId="2815750105" sldId="467"/>
        </pc:sldMkLst>
      </pc:sldChg>
      <pc:sldChg chg="modSp add mod">
        <pc:chgData name="Bryan Little" userId="794dad5e-5782-40f7-9e7a-f39cdf1dc1e1" providerId="ADAL" clId="{C7A41A29-82DE-486D-A126-A1FA1F3CB8AF}" dt="2024-11-14T23:17:59.914" v="2024" actId="114"/>
        <pc:sldMkLst>
          <pc:docMk/>
          <pc:sldMk cId="4044941369" sldId="467"/>
        </pc:sldMkLst>
        <pc:spChg chg="mod">
          <ac:chgData name="Bryan Little" userId="794dad5e-5782-40f7-9e7a-f39cdf1dc1e1" providerId="ADAL" clId="{C7A41A29-82DE-486D-A126-A1FA1F3CB8AF}" dt="2024-11-14T23:17:59.914" v="2024" actId="114"/>
          <ac:spMkLst>
            <pc:docMk/>
            <pc:sldMk cId="4044941369" sldId="467"/>
            <ac:spMk id="5123" creationId="{D7D1694D-0F4B-B67B-5192-018982894136}"/>
          </ac:spMkLst>
        </pc:spChg>
      </pc:sldChg>
      <pc:sldChg chg="add">
        <pc:chgData name="Bryan Little" userId="794dad5e-5782-40f7-9e7a-f39cdf1dc1e1" providerId="ADAL" clId="{C7A41A29-82DE-486D-A126-A1FA1F3CB8AF}" dt="2024-11-14T21:16:33.497" v="1905" actId="2890"/>
        <pc:sldMkLst>
          <pc:docMk/>
          <pc:sldMk cId="3121804152" sldId="468"/>
        </pc:sldMkLst>
      </pc:sldChg>
      <pc:sldChg chg="modSp add mod">
        <pc:chgData name="Bryan Little" userId="794dad5e-5782-40f7-9e7a-f39cdf1dc1e1" providerId="ADAL" clId="{C7A41A29-82DE-486D-A126-A1FA1F3CB8AF}" dt="2024-11-14T23:18:08.200" v="2025" actId="114"/>
        <pc:sldMkLst>
          <pc:docMk/>
          <pc:sldMk cId="3673430764" sldId="469"/>
        </pc:sldMkLst>
        <pc:spChg chg="mod">
          <ac:chgData name="Bryan Little" userId="794dad5e-5782-40f7-9e7a-f39cdf1dc1e1" providerId="ADAL" clId="{C7A41A29-82DE-486D-A126-A1FA1F3CB8AF}" dt="2024-11-14T23:18:08.200" v="2025" actId="114"/>
          <ac:spMkLst>
            <pc:docMk/>
            <pc:sldMk cId="3673430764" sldId="469"/>
            <ac:spMk id="5123" creationId="{63FE3EEF-7B55-F326-87AB-DC7A33A9B2E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F235231-4D8A-2C40-CD52-3E361FB1EB38}"/>
              </a:ext>
            </a:extLst>
          </p:cNvPr>
          <p:cNvSpPr>
            <a:spLocks noGrp="1"/>
          </p:cNvSpPr>
          <p:nvPr>
            <p:ph type="hdr" sz="quarter"/>
          </p:nvPr>
        </p:nvSpPr>
        <p:spPr>
          <a:xfrm>
            <a:off x="0" y="0"/>
            <a:ext cx="3043238" cy="465138"/>
          </a:xfrm>
          <a:prstGeom prst="rect">
            <a:avLst/>
          </a:prstGeom>
        </p:spPr>
        <p:txBody>
          <a:bodyPr vert="horz" lIns="90553" tIns="45277" rIns="90553" bIns="45277" rtlCol="0"/>
          <a:lstStyle>
            <a:lvl1pPr algn="l">
              <a:defRPr sz="1200"/>
            </a:lvl1pPr>
          </a:lstStyle>
          <a:p>
            <a:pPr>
              <a:defRPr/>
            </a:pPr>
            <a:endParaRPr lang="en-US"/>
          </a:p>
        </p:txBody>
      </p:sp>
      <p:sp>
        <p:nvSpPr>
          <p:cNvPr id="3" name="Date Placeholder 2">
            <a:extLst>
              <a:ext uri="{FF2B5EF4-FFF2-40B4-BE49-F238E27FC236}">
                <a16:creationId xmlns:a16="http://schemas.microsoft.com/office/drawing/2014/main" id="{9C4D081E-B3A5-0150-BF93-BE2F53728295}"/>
              </a:ext>
            </a:extLst>
          </p:cNvPr>
          <p:cNvSpPr>
            <a:spLocks noGrp="1"/>
          </p:cNvSpPr>
          <p:nvPr>
            <p:ph type="dt" idx="1"/>
          </p:nvPr>
        </p:nvSpPr>
        <p:spPr>
          <a:xfrm>
            <a:off x="3978275" y="0"/>
            <a:ext cx="3043238" cy="465138"/>
          </a:xfrm>
          <a:prstGeom prst="rect">
            <a:avLst/>
          </a:prstGeom>
        </p:spPr>
        <p:txBody>
          <a:bodyPr vert="horz" lIns="90553" tIns="45277" rIns="90553" bIns="45277" rtlCol="0"/>
          <a:lstStyle>
            <a:lvl1pPr algn="r">
              <a:defRPr sz="1200"/>
            </a:lvl1pPr>
          </a:lstStyle>
          <a:p>
            <a:pPr>
              <a:defRPr/>
            </a:pPr>
            <a:fld id="{A6C1D3F0-2307-4829-A1D7-C38178379B2C}" type="datetimeFigureOut">
              <a:rPr lang="en-US"/>
              <a:pPr>
                <a:defRPr/>
              </a:pPr>
              <a:t>11/14/2024</a:t>
            </a:fld>
            <a:endParaRPr lang="en-US"/>
          </a:p>
        </p:txBody>
      </p:sp>
      <p:sp>
        <p:nvSpPr>
          <p:cNvPr id="4" name="Slide Image Placeholder 3">
            <a:extLst>
              <a:ext uri="{FF2B5EF4-FFF2-40B4-BE49-F238E27FC236}">
                <a16:creationId xmlns:a16="http://schemas.microsoft.com/office/drawing/2014/main" id="{CA02DF63-3EC3-9E81-0500-3E1DF1382678}"/>
              </a:ext>
            </a:extLst>
          </p:cNvPr>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0553" tIns="45277" rIns="90553" bIns="45277" rtlCol="0" anchor="ctr"/>
          <a:lstStyle/>
          <a:p>
            <a:pPr lvl="0"/>
            <a:endParaRPr lang="en-US" noProof="0"/>
          </a:p>
        </p:txBody>
      </p:sp>
      <p:sp>
        <p:nvSpPr>
          <p:cNvPr id="5" name="Notes Placeholder 4">
            <a:extLst>
              <a:ext uri="{FF2B5EF4-FFF2-40B4-BE49-F238E27FC236}">
                <a16:creationId xmlns:a16="http://schemas.microsoft.com/office/drawing/2014/main" id="{0A74785A-FD83-11D5-2F08-ABE58CA654FB}"/>
              </a:ext>
            </a:extLst>
          </p:cNvPr>
          <p:cNvSpPr>
            <a:spLocks noGrp="1"/>
          </p:cNvSpPr>
          <p:nvPr>
            <p:ph type="body" sz="quarter" idx="3"/>
          </p:nvPr>
        </p:nvSpPr>
        <p:spPr>
          <a:xfrm>
            <a:off x="701675" y="4479925"/>
            <a:ext cx="5619750" cy="3665538"/>
          </a:xfrm>
          <a:prstGeom prst="rect">
            <a:avLst/>
          </a:prstGeom>
        </p:spPr>
        <p:txBody>
          <a:bodyPr vert="horz" lIns="90553" tIns="45277" rIns="90553" bIns="45277"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4A6105C1-DB7A-97D8-9DF4-FB4B3B9165E0}"/>
              </a:ext>
            </a:extLst>
          </p:cNvPr>
          <p:cNvSpPr>
            <a:spLocks noGrp="1"/>
          </p:cNvSpPr>
          <p:nvPr>
            <p:ph type="ftr" sz="quarter" idx="4"/>
          </p:nvPr>
        </p:nvSpPr>
        <p:spPr>
          <a:xfrm>
            <a:off x="0" y="8843963"/>
            <a:ext cx="3043238" cy="465137"/>
          </a:xfrm>
          <a:prstGeom prst="rect">
            <a:avLst/>
          </a:prstGeom>
        </p:spPr>
        <p:txBody>
          <a:bodyPr vert="horz" lIns="90553" tIns="45277" rIns="90553" bIns="45277" rtlCol="0" anchor="b"/>
          <a:lstStyle>
            <a:lvl1pPr algn="l">
              <a:defRPr sz="1200"/>
            </a:lvl1pPr>
          </a:lstStyle>
          <a:p>
            <a:pPr>
              <a:defRPr/>
            </a:pPr>
            <a:endParaRPr lang="en-US"/>
          </a:p>
        </p:txBody>
      </p:sp>
      <p:sp>
        <p:nvSpPr>
          <p:cNvPr id="7" name="Slide Number Placeholder 6">
            <a:extLst>
              <a:ext uri="{FF2B5EF4-FFF2-40B4-BE49-F238E27FC236}">
                <a16:creationId xmlns:a16="http://schemas.microsoft.com/office/drawing/2014/main" id="{6BAE53F9-67A6-2B04-86A3-72E24BAFDEDA}"/>
              </a:ext>
            </a:extLst>
          </p:cNvPr>
          <p:cNvSpPr>
            <a:spLocks noGrp="1"/>
          </p:cNvSpPr>
          <p:nvPr>
            <p:ph type="sldNum" sz="quarter" idx="5"/>
          </p:nvPr>
        </p:nvSpPr>
        <p:spPr>
          <a:xfrm>
            <a:off x="3978275" y="8843963"/>
            <a:ext cx="3043238" cy="465137"/>
          </a:xfrm>
          <a:prstGeom prst="rect">
            <a:avLst/>
          </a:prstGeom>
        </p:spPr>
        <p:txBody>
          <a:bodyPr vert="horz" lIns="90553" tIns="45277" rIns="90553" bIns="45277" rtlCol="0" anchor="b"/>
          <a:lstStyle>
            <a:lvl1pPr algn="r">
              <a:defRPr sz="1200"/>
            </a:lvl1pPr>
          </a:lstStyle>
          <a:p>
            <a:pPr>
              <a:defRPr/>
            </a:pPr>
            <a:fld id="{E8E63E47-63C3-49D7-A034-D4CE91231147}"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a:extLst>
              <a:ext uri="{FF2B5EF4-FFF2-40B4-BE49-F238E27FC236}">
                <a16:creationId xmlns:a16="http://schemas.microsoft.com/office/drawing/2014/main" id="{045D7214-0598-8B4D-D2D6-7EF6BC3FBE9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Notes Placeholder 2">
            <a:extLst>
              <a:ext uri="{FF2B5EF4-FFF2-40B4-BE49-F238E27FC236}">
                <a16:creationId xmlns:a16="http://schemas.microsoft.com/office/drawing/2014/main" id="{F0C39120-967B-B5DF-DEAF-62E5F0B9C92C}"/>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4100" name="Slide Number Placeholder 3">
            <a:extLst>
              <a:ext uri="{FF2B5EF4-FFF2-40B4-BE49-F238E27FC236}">
                <a16:creationId xmlns:a16="http://schemas.microsoft.com/office/drawing/2014/main" id="{F4216F56-1D09-D1A2-FE48-F994A8B71896}"/>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0B2F487-A398-474E-BA36-1052781FC9D3}" type="slidenum">
              <a:rPr lang="en-US" altLang="en-US" smtClean="0"/>
              <a:pPr/>
              <a:t>1</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id="{DF779D03-352E-9422-3CAE-86ACD2E4954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a:extLst>
              <a:ext uri="{FF2B5EF4-FFF2-40B4-BE49-F238E27FC236}">
                <a16:creationId xmlns:a16="http://schemas.microsoft.com/office/drawing/2014/main" id="{BD5B775D-E9A5-A991-2D66-279614555471}"/>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0244" name="Slide Number Placeholder 3">
            <a:extLst>
              <a:ext uri="{FF2B5EF4-FFF2-40B4-BE49-F238E27FC236}">
                <a16:creationId xmlns:a16="http://schemas.microsoft.com/office/drawing/2014/main" id="{5B82B54E-3734-11B6-91E8-E573E090652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6EE7241-DDFC-459E-A6D6-E841B3B607EE}" type="slidenum">
              <a:rPr lang="en-US" altLang="en-US" smtClean="0"/>
              <a:pPr/>
              <a:t>2</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BFCE05-63B0-C507-041C-6028864FCDB9}"/>
            </a:ext>
          </a:extLst>
        </p:cNvPr>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id="{B663E63E-8E03-DF09-3D82-CCEA527DC367}"/>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a:extLst>
              <a:ext uri="{FF2B5EF4-FFF2-40B4-BE49-F238E27FC236}">
                <a16:creationId xmlns:a16="http://schemas.microsoft.com/office/drawing/2014/main" id="{352D7717-85F6-9970-06D5-35B7D5ED157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0244" name="Slide Number Placeholder 3">
            <a:extLst>
              <a:ext uri="{FF2B5EF4-FFF2-40B4-BE49-F238E27FC236}">
                <a16:creationId xmlns:a16="http://schemas.microsoft.com/office/drawing/2014/main" id="{346B1AAB-55B2-2830-8350-CEC9C02D22E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6EE7241-DDFC-459E-A6D6-E841B3B607EE}" type="slidenum">
              <a:rPr lang="en-US" altLang="en-US" smtClean="0"/>
              <a:pPr/>
              <a:t>3</a:t>
            </a:fld>
            <a:endParaRPr lang="en-US" altLang="en-US"/>
          </a:p>
        </p:txBody>
      </p:sp>
    </p:spTree>
    <p:extLst>
      <p:ext uri="{BB962C8B-B14F-4D97-AF65-F5344CB8AC3E}">
        <p14:creationId xmlns:p14="http://schemas.microsoft.com/office/powerpoint/2010/main" val="34451688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E03929-F60D-8265-EC5B-B4B25D63598C}"/>
            </a:ext>
          </a:extLst>
        </p:cNvPr>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id="{20DB1FA0-DEF3-B98B-6F4D-7E4A738BEB78}"/>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a:extLst>
              <a:ext uri="{FF2B5EF4-FFF2-40B4-BE49-F238E27FC236}">
                <a16:creationId xmlns:a16="http://schemas.microsoft.com/office/drawing/2014/main" id="{E9E4532B-7586-3375-01F9-94650F963AAE}"/>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0244" name="Slide Number Placeholder 3">
            <a:extLst>
              <a:ext uri="{FF2B5EF4-FFF2-40B4-BE49-F238E27FC236}">
                <a16:creationId xmlns:a16="http://schemas.microsoft.com/office/drawing/2014/main" id="{5660F676-9679-A739-1359-E236B844686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6EE7241-DDFC-459E-A6D6-E841B3B607EE}" type="slidenum">
              <a:rPr lang="en-US" altLang="en-US" smtClean="0"/>
              <a:pPr/>
              <a:t>4</a:t>
            </a:fld>
            <a:endParaRPr lang="en-US" altLang="en-US"/>
          </a:p>
        </p:txBody>
      </p:sp>
    </p:spTree>
    <p:extLst>
      <p:ext uri="{BB962C8B-B14F-4D97-AF65-F5344CB8AC3E}">
        <p14:creationId xmlns:p14="http://schemas.microsoft.com/office/powerpoint/2010/main" val="41419867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121A41-DA92-968F-706B-76DD64D6D6B7}"/>
            </a:ext>
          </a:extLst>
        </p:cNvPr>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id="{96A7BF32-929F-50E2-5588-E9B9DE393D8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a:extLst>
              <a:ext uri="{FF2B5EF4-FFF2-40B4-BE49-F238E27FC236}">
                <a16:creationId xmlns:a16="http://schemas.microsoft.com/office/drawing/2014/main" id="{BBD5ADEA-B533-1894-2E2E-E8CC1F353B64}"/>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0244" name="Slide Number Placeholder 3">
            <a:extLst>
              <a:ext uri="{FF2B5EF4-FFF2-40B4-BE49-F238E27FC236}">
                <a16:creationId xmlns:a16="http://schemas.microsoft.com/office/drawing/2014/main" id="{A83DD737-F1C8-B018-AB9F-E00FF8726C3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6EE7241-DDFC-459E-A6D6-E841B3B607EE}" type="slidenum">
              <a:rPr lang="en-US" altLang="en-US" smtClean="0"/>
              <a:pPr/>
              <a:t>5</a:t>
            </a:fld>
            <a:endParaRPr lang="en-US" altLang="en-US"/>
          </a:p>
        </p:txBody>
      </p:sp>
    </p:spTree>
    <p:extLst>
      <p:ext uri="{BB962C8B-B14F-4D97-AF65-F5344CB8AC3E}">
        <p14:creationId xmlns:p14="http://schemas.microsoft.com/office/powerpoint/2010/main" val="21373289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AB762F-EE26-790D-4BFA-6632E291DD72}"/>
            </a:ext>
          </a:extLst>
        </p:cNvPr>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id="{5D5FD13F-87C3-B39B-576D-EB9CB73A511F}"/>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a:extLst>
              <a:ext uri="{FF2B5EF4-FFF2-40B4-BE49-F238E27FC236}">
                <a16:creationId xmlns:a16="http://schemas.microsoft.com/office/drawing/2014/main" id="{3E5E376D-19A3-68C8-892F-CBFD557BED6E}"/>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0244" name="Slide Number Placeholder 3">
            <a:extLst>
              <a:ext uri="{FF2B5EF4-FFF2-40B4-BE49-F238E27FC236}">
                <a16:creationId xmlns:a16="http://schemas.microsoft.com/office/drawing/2014/main" id="{8B9566A7-4057-4423-5107-8D986B038C4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6EE7241-DDFC-459E-A6D6-E841B3B607EE}" type="slidenum">
              <a:rPr lang="en-US" altLang="en-US" smtClean="0"/>
              <a:pPr/>
              <a:t>6</a:t>
            </a:fld>
            <a:endParaRPr lang="en-US" altLang="en-US"/>
          </a:p>
        </p:txBody>
      </p:sp>
    </p:spTree>
    <p:extLst>
      <p:ext uri="{BB962C8B-B14F-4D97-AF65-F5344CB8AC3E}">
        <p14:creationId xmlns:p14="http://schemas.microsoft.com/office/powerpoint/2010/main" val="35036108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284B05-BD9B-1720-900B-284E66C82BB1}"/>
            </a:ext>
          </a:extLst>
        </p:cNvPr>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id="{75BAA634-3762-F7D9-CCF2-8F5773A49C44}"/>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a:extLst>
              <a:ext uri="{FF2B5EF4-FFF2-40B4-BE49-F238E27FC236}">
                <a16:creationId xmlns:a16="http://schemas.microsoft.com/office/drawing/2014/main" id="{33F36AA1-F46C-8847-914E-4BE23E9E29EF}"/>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0244" name="Slide Number Placeholder 3">
            <a:extLst>
              <a:ext uri="{FF2B5EF4-FFF2-40B4-BE49-F238E27FC236}">
                <a16:creationId xmlns:a16="http://schemas.microsoft.com/office/drawing/2014/main" id="{13CD0F53-66C3-5ADD-BE79-BF6D2DCBD581}"/>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6EE7241-DDFC-459E-A6D6-E841B3B607EE}" type="slidenum">
              <a:rPr lang="en-US" altLang="en-US" smtClean="0"/>
              <a:pPr/>
              <a:t>7</a:t>
            </a:fld>
            <a:endParaRPr lang="en-US" altLang="en-US"/>
          </a:p>
        </p:txBody>
      </p:sp>
    </p:spTree>
    <p:extLst>
      <p:ext uri="{BB962C8B-B14F-4D97-AF65-F5344CB8AC3E}">
        <p14:creationId xmlns:p14="http://schemas.microsoft.com/office/powerpoint/2010/main" val="24375750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9B8561-FB19-0514-A677-6E23B3E6F34E}"/>
            </a:ext>
          </a:extLst>
        </p:cNvPr>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id="{21901626-837E-A114-42D6-EA1293BEEC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a:extLst>
              <a:ext uri="{FF2B5EF4-FFF2-40B4-BE49-F238E27FC236}">
                <a16:creationId xmlns:a16="http://schemas.microsoft.com/office/drawing/2014/main" id="{D54DCA02-0D37-C233-69A7-CAFA2B216DF4}"/>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18436" name="Slide Number Placeholder 3">
            <a:extLst>
              <a:ext uri="{FF2B5EF4-FFF2-40B4-BE49-F238E27FC236}">
                <a16:creationId xmlns:a16="http://schemas.microsoft.com/office/drawing/2014/main" id="{FA338C9B-28E8-440D-9FDB-9B98DC899E7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194C121-7EA7-4F10-B6C6-219219E1178C}" type="slidenum">
              <a:rPr lang="en-US" altLang="en-US" smtClean="0"/>
              <a:pPr/>
              <a:t>8</a:t>
            </a:fld>
            <a:endParaRPr lang="en-US" altLang="en-US"/>
          </a:p>
        </p:txBody>
      </p:sp>
    </p:spTree>
    <p:extLst>
      <p:ext uri="{BB962C8B-B14F-4D97-AF65-F5344CB8AC3E}">
        <p14:creationId xmlns:p14="http://schemas.microsoft.com/office/powerpoint/2010/main" val="13143286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24453592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53BE88A-4EEC-EBAF-A0BA-E6960330AD2A}"/>
              </a:ext>
            </a:extLst>
          </p:cNvPr>
          <p:cNvSpPr/>
          <p:nvPr userDrawn="1"/>
        </p:nvSpPr>
        <p:spPr>
          <a:xfrm>
            <a:off x="457200" y="6477000"/>
            <a:ext cx="8229600" cy="152400"/>
          </a:xfrm>
          <a:prstGeom prst="rect">
            <a:avLst/>
          </a:prstGeom>
          <a:solidFill>
            <a:srgbClr val="005F3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a:p>
        </p:txBody>
      </p:sp>
      <p:grpSp>
        <p:nvGrpSpPr>
          <p:cNvPr id="1027" name="Group 8">
            <a:extLst>
              <a:ext uri="{FF2B5EF4-FFF2-40B4-BE49-F238E27FC236}">
                <a16:creationId xmlns:a16="http://schemas.microsoft.com/office/drawing/2014/main" id="{6D41F2B2-BADD-E859-3C36-7DE3389A9407}"/>
              </a:ext>
            </a:extLst>
          </p:cNvPr>
          <p:cNvGrpSpPr>
            <a:grpSpLocks/>
          </p:cNvGrpSpPr>
          <p:nvPr userDrawn="1"/>
        </p:nvGrpSpPr>
        <p:grpSpPr bwMode="auto">
          <a:xfrm>
            <a:off x="457200" y="304800"/>
            <a:ext cx="8229600" cy="1447800"/>
            <a:chOff x="0" y="0"/>
            <a:chExt cx="6680036" cy="1211385"/>
          </a:xfrm>
        </p:grpSpPr>
        <p:sp>
          <p:nvSpPr>
            <p:cNvPr id="7" name="Rectangle 6">
              <a:extLst>
                <a:ext uri="{FF2B5EF4-FFF2-40B4-BE49-F238E27FC236}">
                  <a16:creationId xmlns:a16="http://schemas.microsoft.com/office/drawing/2014/main" id="{B7EC5A06-95CF-CD16-6C1C-D1B23B0C2017}"/>
                </a:ext>
              </a:extLst>
            </p:cNvPr>
            <p:cNvSpPr/>
            <p:nvPr userDrawn="1"/>
          </p:nvSpPr>
          <p:spPr>
            <a:xfrm>
              <a:off x="41235" y="0"/>
              <a:ext cx="6638801" cy="334725"/>
            </a:xfrm>
            <a:prstGeom prst="rect">
              <a:avLst/>
            </a:prstGeom>
            <a:solidFill>
              <a:srgbClr val="005F3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a:p>
          </p:txBody>
        </p:sp>
        <p:pic>
          <p:nvPicPr>
            <p:cNvPr id="1029" name="Picture 10" descr="Logo, qr code&#10;&#10;Description automatically generated">
              <a:extLst>
                <a:ext uri="{FF2B5EF4-FFF2-40B4-BE49-F238E27FC236}">
                  <a16:creationId xmlns:a16="http://schemas.microsoft.com/office/drawing/2014/main" id="{473D9C8F-4C4A-2DCF-A7EF-6B6DA66F7E2A}"/>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474785"/>
              <a:ext cx="2177415" cy="6299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Box 5">
              <a:extLst>
                <a:ext uri="{FF2B5EF4-FFF2-40B4-BE49-F238E27FC236}">
                  <a16:creationId xmlns:a16="http://schemas.microsoft.com/office/drawing/2014/main" id="{FB19E18C-95AC-92F2-A152-0508ED01B03C}"/>
                </a:ext>
              </a:extLst>
            </p:cNvPr>
            <p:cNvSpPr txBox="1">
              <a:spLocks noChangeArrowheads="1"/>
            </p:cNvSpPr>
            <p:nvPr userDrawn="1"/>
          </p:nvSpPr>
          <p:spPr bwMode="auto">
            <a:xfrm>
              <a:off x="668777" y="1008160"/>
              <a:ext cx="2573308" cy="203225"/>
            </a:xfrm>
            <a:prstGeom prst="rect">
              <a:avLst/>
            </a:prstGeom>
            <a:solidFill>
              <a:schemeClr val="bg1"/>
            </a:solidFill>
            <a:ln>
              <a:noFill/>
            </a:ln>
          </p:spPr>
          <p:txBody>
            <a:bodyPr lIns="0" tIns="0"/>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nSpc>
                  <a:spcPct val="120000"/>
                </a:lnSpc>
                <a:defRPr/>
              </a:pPr>
              <a:r>
                <a:rPr lang="en-US" altLang="en-US" sz="800" i="1">
                  <a:solidFill>
                    <a:srgbClr val="008700"/>
                  </a:solidFill>
                  <a:latin typeface="Avenir LT Pro 35 Light"/>
                  <a:ea typeface="Calibri" panose="020F0502020204030204" pitchFamily="34" charset="0"/>
                  <a:cs typeface="Avenir LT Pro 35 Light"/>
                </a:rPr>
                <a:t>Serving Agricultural Employers since 1970</a:t>
              </a:r>
              <a:endParaRPr lang="en-US" altLang="en-US" sz="1200">
                <a:solidFill>
                  <a:srgbClr val="000000"/>
                </a:solidFill>
                <a:latin typeface="Times" panose="02020603050405020304" pitchFamily="18" charset="0"/>
                <a:ea typeface="Calibri" panose="020F0502020204030204" pitchFamily="34" charset="0"/>
                <a:cs typeface="Times" panose="02020603050405020304" pitchFamily="18" charset="0"/>
              </a:endParaRPr>
            </a:p>
            <a:p>
              <a:pPr>
                <a:defRPr/>
              </a:pPr>
              <a:r>
                <a:rPr lang="en-US" altLang="en-US" sz="1200">
                  <a:latin typeface="Calibri" panose="020F0502020204030204" pitchFamily="34" charset="0"/>
                  <a:ea typeface="Calibri" panose="020F0502020204030204" pitchFamily="34" charset="0"/>
                  <a:cs typeface="Times New Roman" panose="02020603050405020304" pitchFamily="18" charset="0"/>
                </a:rPr>
                <a:t> </a:t>
              </a:r>
            </a:p>
          </p:txBody>
        </p:sp>
      </p:grpSp>
    </p:spTree>
  </p:cSld>
  <p:clrMap bg1="lt1" tx1="dk1" bg2="lt2" tx2="dk2" accent1="accent1" accent2="accent2" accent3="accent3" accent4="accent4" accent5="accent5" accent6="accent6" hlink="hlink" folHlink="folHlink"/>
  <p:sldLayoutIdLst>
    <p:sldLayoutId id="2147483649" r:id="rId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www.dir.ca.gov/dosh/avian-flu/For-Employers.html"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hyperlink" Target="https://www.cdph.ca.gov/Programs/CCLHO/Pages/LHD-Communicable-Disease-Contact-List.aspx"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dir.ca.gov/dosh/avian-flu/For-Employers.html" TargetMode="External"/><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hyperlink" Target="https://www.dir.ca.gov/T8/ch7sb1a2.html" TargetMode="External"/><Relationship Id="rId5" Type="http://schemas.openxmlformats.org/officeDocument/2006/relationships/hyperlink" Target="https://www.dir.ca.gov/dosh/doshreg/form5020.pdf" TargetMode="External"/><Relationship Id="rId4" Type="http://schemas.openxmlformats.org/officeDocument/2006/relationships/hyperlink" Target="https://www.dir.ca.gov/dwc/forms/5021.pdf" TargetMode="External"/></Relationships>
</file>

<file path=ppt/slides/_rels/slide6.xml.rels><?xml version="1.0" encoding="UTF-8" standalone="yes"?>
<Relationships xmlns="http://schemas.openxmlformats.org/package/2006/relationships"><Relationship Id="rId8" Type="http://schemas.openxmlformats.org/officeDocument/2006/relationships/hyperlink" Target="https://www.dir.ca.gov/title8/5199-1.html" TargetMode="External"/><Relationship Id="rId3" Type="http://schemas.openxmlformats.org/officeDocument/2006/relationships/hyperlink" Target="https://www.dir.ca.gov/title8/3203.html" TargetMode="External"/><Relationship Id="rId7" Type="http://schemas.openxmlformats.org/officeDocument/2006/relationships/hyperlink" Target="https://www.aphis.usda.gov/sites/default/files/recommendations-hpai-livestock.pdf" TargetMode="External"/><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hyperlink" Target="https://www.cdph.ca.gov/Programs/CID/DCDC/CDPH%20Document%20Library/H5N1WorkerPPE.pdf" TargetMode="External"/><Relationship Id="rId5" Type="http://schemas.openxmlformats.org/officeDocument/2006/relationships/hyperlink" Target="https://www.dir.ca.gov/title8/5144d.html" TargetMode="External"/><Relationship Id="rId4" Type="http://schemas.openxmlformats.org/officeDocument/2006/relationships/hyperlink" Target="https://www.dir.ca.gov/title8/5144.html#:~:text=(B)%20In%20addition%2C%20the,its%20use%20does%20not%20present" TargetMode="External"/></Relationships>
</file>

<file path=ppt/slides/_rels/slide7.xml.rels><?xml version="1.0" encoding="UTF-8" standalone="yes"?>
<Relationships xmlns="http://schemas.openxmlformats.org/package/2006/relationships"><Relationship Id="rId8" Type="http://schemas.openxmlformats.org/officeDocument/2006/relationships/hyperlink" Target="https://nam10.safelinks.protection.outlook.com/?url=https%3A%2F%2Fwww.dir.ca.gov%2Fdosh%2Fdosh_publications%2FATD-Model-Referring.docx&amp;data=05%7C02%7CBLITTLE%40cfbf.COM%7C3b879e372bdb4701fa2108dcff648b6f%7C8213ac7c9da54f9b9c40e0372e5a7659%7C0%7C0%7C638666054636962314%7CUnknown%7CTWFpbGZsb3d8eyJFbXB0eU1hcGkiOnRydWUsIlYiOiIwLjAuMDAwMCIsIlAiOiJXaW4zMiIsIkFOIjoiTWFpbCIsIldUIjoyfQ%3D%3D%7C0%7C%7C%7C&amp;sdata=Fgo1c8JMELIwfYpZMMLea45cl%2Ff%2F8w7m9xGYfvbUtNw%3D&amp;reserved=0" TargetMode="External"/><Relationship Id="rId3" Type="http://schemas.openxmlformats.org/officeDocument/2006/relationships/hyperlink" Target="https://www.fels.net/store/human-resources/" TargetMode="External"/><Relationship Id="rId7" Type="http://schemas.openxmlformats.org/officeDocument/2006/relationships/hyperlink" Target="https://www.fels.net/wp-content/uploads/2024/11/Title-8-5199.1-Avian-Flu-English-10-27-24.pptx" TargetMode="External"/><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hyperlink" Target="https://www.fels.net/wp-content/uploads/2024/11/CalOSHA_Bird-Flu-Employers-Factsheets-FINAL.pdf" TargetMode="External"/><Relationship Id="rId11" Type="http://schemas.openxmlformats.org/officeDocument/2006/relationships/hyperlink" Target="https://www.youtube.com/watch?v=IRuyA0DjP4g" TargetMode="External"/><Relationship Id="rId5" Type="http://schemas.openxmlformats.org/officeDocument/2006/relationships/hyperlink" Target="https://www.fels.net/wp-content/uploads/2024/11/CalOSHA_Bird-Flu-Employees-Factsheets-FINAL.pdf" TargetMode="External"/><Relationship Id="rId10" Type="http://schemas.openxmlformats.org/officeDocument/2006/relationships/hyperlink" Target="https://umash.umn.edu/hpai-toolkit/" TargetMode="External"/><Relationship Id="rId4" Type="http://schemas.openxmlformats.org/officeDocument/2006/relationships/hyperlink" Target="https://www.dir.ca.gov/dosh/dosh_publications/iipp.pdf" TargetMode="External"/><Relationship Id="rId9" Type="http://schemas.openxmlformats.org/officeDocument/2006/relationships/hyperlink" Target="https://aghealth.ucdavis.edu/news/limiting-farmworker-exposure-bird-flu"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mailto:blittle@fels.net" TargetMode="External"/><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hyperlink" Target="mailto:eglendenning@dir.gov" TargetMode="External"/><Relationship Id="rId5" Type="http://schemas.openxmlformats.org/officeDocument/2006/relationships/hyperlink" Target="mailto:wjkrycia02@outlook.com" TargetMode="External"/><Relationship Id="rId4" Type="http://schemas.openxmlformats.org/officeDocument/2006/relationships/hyperlink" Target="http://www.fels.ne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66880AC6-C564-3007-DC43-E0C1F4CEE7FE}"/>
              </a:ext>
            </a:extLst>
          </p:cNvPr>
          <p:cNvSpPr>
            <a:spLocks noGrp="1" noChangeArrowheads="1"/>
          </p:cNvSpPr>
          <p:nvPr>
            <p:ph type="title" idx="4294967295"/>
          </p:nvPr>
        </p:nvSpPr>
        <p:spPr bwMode="auto">
          <a:xfrm>
            <a:off x="457200" y="2590800"/>
            <a:ext cx="8229600" cy="685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br>
              <a:rPr lang="en-US" altLang="en-US" sz="4000"/>
            </a:br>
            <a:endParaRPr lang="en-US" altLang="en-US" sz="4000"/>
          </a:p>
        </p:txBody>
      </p:sp>
      <p:sp>
        <p:nvSpPr>
          <p:cNvPr id="3075" name="Rectangle 3">
            <a:extLst>
              <a:ext uri="{FF2B5EF4-FFF2-40B4-BE49-F238E27FC236}">
                <a16:creationId xmlns:a16="http://schemas.microsoft.com/office/drawing/2014/main" id="{C7BBB4E3-6121-6DF3-1876-6D510F5FF891}"/>
              </a:ext>
            </a:extLst>
          </p:cNvPr>
          <p:cNvSpPr>
            <a:spLocks noGrp="1" noChangeArrowheads="1"/>
          </p:cNvSpPr>
          <p:nvPr>
            <p:ph type="body" idx="4294967295"/>
          </p:nvPr>
        </p:nvSpPr>
        <p:spPr bwMode="auto">
          <a:xfrm>
            <a:off x="457200" y="1752600"/>
            <a:ext cx="8229600" cy="35814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77500" lnSpcReduction="20000"/>
          </a:bodyPr>
          <a:lstStyle/>
          <a:p>
            <a:pPr algn="ctr">
              <a:buFont typeface="Arial" panose="020B0604020202020204" pitchFamily="34" charset="0"/>
              <a:buNone/>
            </a:pPr>
            <a:r>
              <a:rPr lang="en-US" altLang="en-US" sz="4800" b="1" dirty="0"/>
              <a:t>Protecting Ag Employees from H5N1</a:t>
            </a:r>
          </a:p>
          <a:p>
            <a:pPr algn="ctr">
              <a:buFont typeface="Arial" panose="020B0604020202020204" pitchFamily="34" charset="0"/>
              <a:buNone/>
            </a:pPr>
            <a:r>
              <a:rPr lang="en-US" altLang="en-US" dirty="0"/>
              <a:t>Bryan Little, Farm Employers Labor Service</a:t>
            </a:r>
          </a:p>
          <a:p>
            <a:pPr algn="ctr">
              <a:buFont typeface="Arial" panose="020B0604020202020204" pitchFamily="34" charset="0"/>
              <a:buNone/>
            </a:pPr>
            <a:r>
              <a:rPr lang="en-US" altLang="en-US" dirty="0"/>
              <a:t>Steven Fenaroli, California Farm Bureau Policy Advocate</a:t>
            </a:r>
          </a:p>
          <a:p>
            <a:pPr algn="ctr">
              <a:buFont typeface="Arial" panose="020B0604020202020204" pitchFamily="34" charset="0"/>
              <a:buNone/>
            </a:pPr>
            <a:r>
              <a:rPr lang="en-US" altLang="en-US" dirty="0"/>
              <a:t>Bill Krycia, former Cal/OSHA Ag Enforcement Coordinator (retired)</a:t>
            </a:r>
          </a:p>
          <a:p>
            <a:pPr algn="ctr">
              <a:buFont typeface="Arial" panose="020B0604020202020204" pitchFamily="34" charset="0"/>
              <a:buNone/>
            </a:pPr>
            <a:r>
              <a:rPr lang="en-US" altLang="en-US" dirty="0"/>
              <a:t>Eugene Glendenning, Cal/OSHA Consultation Program Manager</a:t>
            </a:r>
          </a:p>
          <a:p>
            <a:pPr algn="ctr">
              <a:buFont typeface="Arial" panose="020B0604020202020204" pitchFamily="34" charset="0"/>
              <a:buNone/>
            </a:pPr>
            <a:endParaRPr lang="en-US" altLang="en-US" dirty="0"/>
          </a:p>
          <a:p>
            <a:pPr algn="ctr">
              <a:buFont typeface="Arial" panose="020B0604020202020204" pitchFamily="34" charset="0"/>
              <a:buNone/>
            </a:pPr>
            <a:r>
              <a:rPr lang="en-US" altLang="en-US" dirty="0"/>
              <a:t>November 15, 2024</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E77C427C-1D05-E86C-034E-3121D9FE639A}"/>
              </a:ext>
            </a:extLst>
          </p:cNvPr>
          <p:cNvSpPr>
            <a:spLocks noGrp="1" noChangeArrowheads="1"/>
          </p:cNvSpPr>
          <p:nvPr>
            <p:ph type="title" idx="4294967295"/>
          </p:nvPr>
        </p:nvSpPr>
        <p:spPr bwMode="auto">
          <a:xfrm>
            <a:off x="0" y="2590800"/>
            <a:ext cx="8229600" cy="685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br>
              <a:rPr lang="en-US" altLang="en-US" sz="4000"/>
            </a:br>
            <a:endParaRPr lang="en-US" altLang="en-US" sz="4000"/>
          </a:p>
        </p:txBody>
      </p:sp>
      <p:sp>
        <p:nvSpPr>
          <p:cNvPr id="5123" name="Rectangle 3">
            <a:extLst>
              <a:ext uri="{FF2B5EF4-FFF2-40B4-BE49-F238E27FC236}">
                <a16:creationId xmlns:a16="http://schemas.microsoft.com/office/drawing/2014/main" id="{E385DC23-ED66-656E-F33F-7C6CF2F6C10A}"/>
              </a:ext>
            </a:extLst>
          </p:cNvPr>
          <p:cNvSpPr>
            <a:spLocks noGrp="1" noChangeArrowheads="1"/>
          </p:cNvSpPr>
          <p:nvPr>
            <p:ph type="body" idx="4294967295"/>
          </p:nvPr>
        </p:nvSpPr>
        <p:spPr bwMode="auto">
          <a:xfrm>
            <a:off x="908304" y="1676400"/>
            <a:ext cx="7772400" cy="4724400"/>
          </a:xfrm>
          <a:prstGeom prst="rect">
            <a:avLst/>
          </a:prstGeom>
        </p:spPr>
        <p:txBody>
          <a:bodyPr>
            <a:normAutofit/>
          </a:bodyPr>
          <a:lstStyle/>
          <a:p>
            <a:pPr algn="ctr">
              <a:buFont typeface="Arial" panose="020B0604020202020204" pitchFamily="34" charset="0"/>
              <a:buNone/>
              <a:defRPr/>
            </a:pPr>
            <a:endParaRPr lang="en-US" altLang="en-US" sz="2400" b="1" dirty="0"/>
          </a:p>
          <a:p>
            <a:pPr algn="ctr">
              <a:buFont typeface="Arial" panose="020B0604020202020204" pitchFamily="34" charset="0"/>
              <a:buNone/>
              <a:defRPr/>
            </a:pPr>
            <a:r>
              <a:rPr lang="en-US" altLang="en-US" sz="2400" b="1" dirty="0"/>
              <a:t>What’s the Status on H5N1 on California Dairies?</a:t>
            </a:r>
          </a:p>
          <a:p>
            <a:pPr algn="ctr">
              <a:buFont typeface="Arial" panose="020B0604020202020204" pitchFamily="34" charset="0"/>
              <a:buNone/>
              <a:defRPr/>
            </a:pPr>
            <a:r>
              <a:rPr lang="en-US" altLang="en-US" sz="2400" dirty="0"/>
              <a:t>Steven Fenaroli, California Farm Bureau Policy Advocate</a:t>
            </a:r>
          </a:p>
          <a:p>
            <a:pPr marL="0" indent="0">
              <a:buNone/>
              <a:defRPr/>
            </a:pPr>
            <a:endParaRPr lang="en-US" altLang="en-US" sz="1800" b="1" dirty="0"/>
          </a:p>
          <a:p>
            <a:pPr marL="0" indent="0" algn="ctr">
              <a:buNone/>
              <a:defRPr/>
            </a:pPr>
            <a:endParaRPr lang="en-US" altLang="en-US" sz="1800" dirty="0"/>
          </a:p>
          <a:p>
            <a:pPr marL="0" indent="0" algn="ctr">
              <a:buNone/>
              <a:defRPr/>
            </a:pPr>
            <a:endParaRPr lang="en-US" altLang="en-US" sz="1600" dirty="0"/>
          </a:p>
          <a:p>
            <a:pPr marL="0" indent="0" algn="ctr">
              <a:buNone/>
              <a:defRPr/>
            </a:pPr>
            <a:endParaRPr lang="en-US" altLang="en-US" sz="1600" dirty="0"/>
          </a:p>
          <a:p>
            <a:pPr marL="0" indent="0" algn="ctr">
              <a:buNone/>
              <a:defRPr/>
            </a:pPr>
            <a:endParaRPr lang="en-US" altLang="en-US" sz="1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77E5D1-015E-5207-66CF-5501BB366384}"/>
            </a:ext>
          </a:extLst>
        </p:cNvPr>
        <p:cNvGrpSpPr/>
        <p:nvPr/>
      </p:nvGrpSpPr>
      <p:grpSpPr>
        <a:xfrm>
          <a:off x="0" y="0"/>
          <a:ext cx="0" cy="0"/>
          <a:chOff x="0" y="0"/>
          <a:chExt cx="0" cy="0"/>
        </a:xfrm>
      </p:grpSpPr>
      <p:sp>
        <p:nvSpPr>
          <p:cNvPr id="9218" name="Rectangle 2">
            <a:extLst>
              <a:ext uri="{FF2B5EF4-FFF2-40B4-BE49-F238E27FC236}">
                <a16:creationId xmlns:a16="http://schemas.microsoft.com/office/drawing/2014/main" id="{95E46C09-A699-8C4F-020C-6C1A03487D13}"/>
              </a:ext>
            </a:extLst>
          </p:cNvPr>
          <p:cNvSpPr>
            <a:spLocks noGrp="1" noChangeArrowheads="1"/>
          </p:cNvSpPr>
          <p:nvPr>
            <p:ph type="title" idx="4294967295"/>
          </p:nvPr>
        </p:nvSpPr>
        <p:spPr bwMode="auto">
          <a:xfrm>
            <a:off x="0" y="2590800"/>
            <a:ext cx="8229600" cy="685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br>
              <a:rPr lang="en-US" altLang="en-US" sz="4000"/>
            </a:br>
            <a:endParaRPr lang="en-US" altLang="en-US" sz="4000"/>
          </a:p>
        </p:txBody>
      </p:sp>
      <p:sp>
        <p:nvSpPr>
          <p:cNvPr id="5123" name="Rectangle 3">
            <a:extLst>
              <a:ext uri="{FF2B5EF4-FFF2-40B4-BE49-F238E27FC236}">
                <a16:creationId xmlns:a16="http://schemas.microsoft.com/office/drawing/2014/main" id="{B7FFF3CD-B11D-6D15-6D0D-C7A72F908E67}"/>
              </a:ext>
            </a:extLst>
          </p:cNvPr>
          <p:cNvSpPr>
            <a:spLocks noGrp="1" noChangeArrowheads="1"/>
          </p:cNvSpPr>
          <p:nvPr>
            <p:ph type="body" idx="4294967295"/>
          </p:nvPr>
        </p:nvSpPr>
        <p:spPr bwMode="auto">
          <a:xfrm>
            <a:off x="908304" y="1676400"/>
            <a:ext cx="7772400" cy="4724400"/>
          </a:xfrm>
          <a:prstGeom prst="rect">
            <a:avLst/>
          </a:prstGeom>
        </p:spPr>
        <p:txBody>
          <a:bodyPr>
            <a:normAutofit/>
          </a:bodyPr>
          <a:lstStyle/>
          <a:p>
            <a:pPr marL="0" indent="0" algn="ctr">
              <a:buNone/>
              <a:defRPr/>
            </a:pPr>
            <a:endParaRPr lang="en-US" altLang="en-US" sz="2400" b="1" dirty="0"/>
          </a:p>
          <a:p>
            <a:pPr marL="0" indent="0" algn="ctr">
              <a:buNone/>
              <a:defRPr/>
            </a:pPr>
            <a:r>
              <a:rPr lang="en-US" altLang="en-US" sz="2400" b="1" dirty="0"/>
              <a:t>Protecting Ag Employees from H5N1</a:t>
            </a:r>
          </a:p>
          <a:p>
            <a:pPr marL="0" indent="0" algn="ctr">
              <a:buNone/>
              <a:defRPr/>
            </a:pPr>
            <a:r>
              <a:rPr lang="en-US" altLang="en-US" sz="2400" dirty="0"/>
              <a:t>Bill Krycia &amp; Gene Glendenning</a:t>
            </a:r>
          </a:p>
          <a:p>
            <a:pPr marL="0" indent="0" algn="ctr">
              <a:buNone/>
              <a:defRPr/>
            </a:pPr>
            <a:endParaRPr lang="en-US" altLang="en-US" sz="2400" b="1" dirty="0"/>
          </a:p>
          <a:p>
            <a:pPr marL="0" indent="0" algn="ctr">
              <a:buNone/>
              <a:defRPr/>
            </a:pPr>
            <a:endParaRPr lang="en-US" altLang="en-US" sz="1800" dirty="0"/>
          </a:p>
          <a:p>
            <a:pPr marL="0" indent="0" algn="ctr">
              <a:buNone/>
              <a:defRPr/>
            </a:pPr>
            <a:endParaRPr lang="en-US" altLang="en-US" sz="1600" dirty="0"/>
          </a:p>
          <a:p>
            <a:pPr marL="0" indent="0" algn="ctr">
              <a:buNone/>
              <a:defRPr/>
            </a:pPr>
            <a:endParaRPr lang="en-US" altLang="en-US" sz="1600" dirty="0"/>
          </a:p>
          <a:p>
            <a:pPr marL="0" indent="0" algn="ctr">
              <a:buNone/>
              <a:defRPr/>
            </a:pPr>
            <a:endParaRPr lang="en-US" altLang="en-US" sz="1600" dirty="0"/>
          </a:p>
        </p:txBody>
      </p:sp>
    </p:spTree>
    <p:extLst>
      <p:ext uri="{BB962C8B-B14F-4D97-AF65-F5344CB8AC3E}">
        <p14:creationId xmlns:p14="http://schemas.microsoft.com/office/powerpoint/2010/main" val="40364758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16638F-3218-3F7F-1549-CB881125BDA2}"/>
            </a:ext>
          </a:extLst>
        </p:cNvPr>
        <p:cNvGrpSpPr/>
        <p:nvPr/>
      </p:nvGrpSpPr>
      <p:grpSpPr>
        <a:xfrm>
          <a:off x="0" y="0"/>
          <a:ext cx="0" cy="0"/>
          <a:chOff x="0" y="0"/>
          <a:chExt cx="0" cy="0"/>
        </a:xfrm>
      </p:grpSpPr>
      <p:sp>
        <p:nvSpPr>
          <p:cNvPr id="9218" name="Rectangle 2">
            <a:extLst>
              <a:ext uri="{FF2B5EF4-FFF2-40B4-BE49-F238E27FC236}">
                <a16:creationId xmlns:a16="http://schemas.microsoft.com/office/drawing/2014/main" id="{C0731B0D-7BBE-4C45-22CE-DFAE5BD99A5B}"/>
              </a:ext>
            </a:extLst>
          </p:cNvPr>
          <p:cNvSpPr>
            <a:spLocks noGrp="1" noChangeArrowheads="1"/>
          </p:cNvSpPr>
          <p:nvPr>
            <p:ph type="title" idx="4294967295"/>
          </p:nvPr>
        </p:nvSpPr>
        <p:spPr bwMode="auto">
          <a:xfrm>
            <a:off x="0" y="2590800"/>
            <a:ext cx="8229600" cy="685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br>
              <a:rPr lang="en-US" altLang="en-US" sz="4000"/>
            </a:br>
            <a:endParaRPr lang="en-US" altLang="en-US" sz="4000"/>
          </a:p>
        </p:txBody>
      </p:sp>
      <p:sp>
        <p:nvSpPr>
          <p:cNvPr id="5123" name="Rectangle 3">
            <a:extLst>
              <a:ext uri="{FF2B5EF4-FFF2-40B4-BE49-F238E27FC236}">
                <a16:creationId xmlns:a16="http://schemas.microsoft.com/office/drawing/2014/main" id="{D7D1694D-0F4B-B67B-5192-018982894136}"/>
              </a:ext>
            </a:extLst>
          </p:cNvPr>
          <p:cNvSpPr>
            <a:spLocks noGrp="1" noChangeArrowheads="1"/>
          </p:cNvSpPr>
          <p:nvPr>
            <p:ph type="body" idx="4294967295"/>
          </p:nvPr>
        </p:nvSpPr>
        <p:spPr bwMode="auto">
          <a:xfrm>
            <a:off x="908304" y="1676400"/>
            <a:ext cx="7772400" cy="5029200"/>
          </a:xfrm>
          <a:prstGeom prst="rect">
            <a:avLst/>
          </a:prstGeom>
        </p:spPr>
        <p:txBody>
          <a:bodyPr>
            <a:normAutofit lnSpcReduction="10000"/>
          </a:bodyPr>
          <a:lstStyle/>
          <a:p>
            <a:pPr marL="0" indent="0" algn="ctr">
              <a:buNone/>
              <a:defRPr/>
            </a:pPr>
            <a:endParaRPr lang="en-US" altLang="en-US" sz="1800" b="1" dirty="0"/>
          </a:p>
          <a:p>
            <a:pPr marL="0" indent="0">
              <a:buNone/>
              <a:defRPr/>
            </a:pPr>
            <a:r>
              <a:rPr lang="en-US" altLang="en-US" sz="1800" b="1" dirty="0"/>
              <a:t>From </a:t>
            </a:r>
            <a:r>
              <a:rPr lang="en-US" altLang="en-US" sz="1800" b="1" dirty="0">
                <a:hlinkClick r:id="rId3"/>
              </a:rPr>
              <a:t>Cal/OSHA Avian Influenza Information for Employers</a:t>
            </a:r>
            <a:r>
              <a:rPr lang="en-US" altLang="en-US" sz="1800" b="1" dirty="0"/>
              <a:t>:</a:t>
            </a:r>
          </a:p>
          <a:p>
            <a:pPr marL="0" indent="0">
              <a:buNone/>
              <a:defRPr/>
            </a:pPr>
            <a:endParaRPr lang="en-US" altLang="en-US" sz="1800" b="1" dirty="0"/>
          </a:p>
          <a:p>
            <a:pPr marL="0" indent="0">
              <a:lnSpc>
                <a:spcPct val="120000"/>
              </a:lnSpc>
              <a:spcAft>
                <a:spcPts val="800"/>
              </a:spcAft>
              <a:buNone/>
            </a:pPr>
            <a:r>
              <a:rPr lang="en-US" sz="1800" i="1" dirty="0"/>
              <a:t>What should employers do if a worker reports Avian flu symptoms?</a:t>
            </a:r>
            <a:endParaRPr lang="en-US" sz="1800" i="1" kern="100" dirty="0">
              <a:ea typeface="Aptos" panose="020B0004020202020204" pitchFamily="34" charset="0"/>
              <a:cs typeface="Times New Roman" panose="02020603050405020304" pitchFamily="18" charset="0"/>
            </a:endParaRPr>
          </a:p>
          <a:p>
            <a:pPr lvl="0">
              <a:lnSpc>
                <a:spcPct val="120000"/>
              </a:lnSpc>
              <a:spcAft>
                <a:spcPts val="525"/>
              </a:spcAft>
              <a:tabLst>
                <a:tab pos="457200" algn="l"/>
              </a:tabLst>
            </a:pPr>
            <a:r>
              <a:rPr lang="en-US" sz="1800" i="1" dirty="0"/>
              <a:t>Immediately contact your PLHCP who administers your medical services program and your local public health department’s communicable disease controller or public health nurse to request help in getting the worker tested for avian flu. Testing is needed to diagnose avian influenza. The local health department (LHD) will work with you, your PLHCP, and/or the employee to arrange for testing at an appropriate location. Testing can only occur at a public health laboratory (not a commercial lab). The employer’s PLHCP must provide appropriate care and treatment and referrals as needed. The LHD can also help provide information about accessing appropriate care and treatment. Contact information for the LHD can be found at CDPH </a:t>
            </a:r>
            <a:r>
              <a:rPr lang="en-US" sz="1800" b="1" i="1" u="sng" dirty="0">
                <a:solidFill>
                  <a:srgbClr val="006998"/>
                </a:solidFill>
                <a:hlinkClick r:id="rId4"/>
              </a:rPr>
              <a:t>LHD Communicable Disease Contact List</a:t>
            </a:r>
            <a:r>
              <a:rPr lang="en-US" sz="1800" i="1" dirty="0">
                <a:solidFill>
                  <a:srgbClr val="333333"/>
                </a:solidFill>
              </a:rPr>
              <a:t>.</a:t>
            </a:r>
            <a:endParaRPr lang="en-US" sz="1800" i="1" kern="100" dirty="0">
              <a:ea typeface="Aptos" panose="020B0004020202020204" pitchFamily="34" charset="0"/>
              <a:cs typeface="Times New Roman" panose="02020603050405020304" pitchFamily="18" charset="0"/>
            </a:endParaRPr>
          </a:p>
          <a:p>
            <a:pPr marL="0" indent="0">
              <a:buNone/>
              <a:defRPr/>
            </a:pPr>
            <a:endParaRPr lang="en-US" altLang="en-US" sz="1800" b="1" dirty="0"/>
          </a:p>
          <a:p>
            <a:pPr marL="0" marR="0" indent="0">
              <a:lnSpc>
                <a:spcPct val="115000"/>
              </a:lnSpc>
              <a:spcAft>
                <a:spcPts val="800"/>
              </a:spcAft>
              <a:buNone/>
            </a:pP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defRPr/>
            </a:pPr>
            <a:endParaRPr lang="en-US" altLang="en-US" sz="1800" b="1" dirty="0"/>
          </a:p>
          <a:p>
            <a:pPr marL="0" indent="0">
              <a:buNone/>
              <a:defRPr/>
            </a:pPr>
            <a:endParaRPr lang="en-US" altLang="en-US" sz="1800" b="1" dirty="0"/>
          </a:p>
          <a:p>
            <a:pPr marL="0" indent="0">
              <a:buNone/>
              <a:defRPr/>
            </a:pPr>
            <a:endParaRPr lang="en-US" altLang="en-US" sz="1400" dirty="0"/>
          </a:p>
          <a:p>
            <a:pPr marL="0" indent="0" algn="ctr">
              <a:buNone/>
              <a:defRPr/>
            </a:pPr>
            <a:endParaRPr lang="en-US" altLang="en-US" sz="1600" dirty="0"/>
          </a:p>
        </p:txBody>
      </p:sp>
    </p:spTree>
    <p:extLst>
      <p:ext uri="{BB962C8B-B14F-4D97-AF65-F5344CB8AC3E}">
        <p14:creationId xmlns:p14="http://schemas.microsoft.com/office/powerpoint/2010/main" val="40449413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53C75C-1CA9-82E8-8CB4-CE053D7452A1}"/>
            </a:ext>
          </a:extLst>
        </p:cNvPr>
        <p:cNvGrpSpPr/>
        <p:nvPr/>
      </p:nvGrpSpPr>
      <p:grpSpPr>
        <a:xfrm>
          <a:off x="0" y="0"/>
          <a:ext cx="0" cy="0"/>
          <a:chOff x="0" y="0"/>
          <a:chExt cx="0" cy="0"/>
        </a:xfrm>
      </p:grpSpPr>
      <p:sp>
        <p:nvSpPr>
          <p:cNvPr id="9218" name="Rectangle 2">
            <a:extLst>
              <a:ext uri="{FF2B5EF4-FFF2-40B4-BE49-F238E27FC236}">
                <a16:creationId xmlns:a16="http://schemas.microsoft.com/office/drawing/2014/main" id="{762E6401-735B-FBC7-CAAF-5F4CB800D10B}"/>
              </a:ext>
            </a:extLst>
          </p:cNvPr>
          <p:cNvSpPr>
            <a:spLocks noGrp="1" noChangeArrowheads="1"/>
          </p:cNvSpPr>
          <p:nvPr>
            <p:ph type="title" idx="4294967295"/>
          </p:nvPr>
        </p:nvSpPr>
        <p:spPr bwMode="auto">
          <a:xfrm>
            <a:off x="0" y="2590800"/>
            <a:ext cx="8229600" cy="685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br>
              <a:rPr lang="en-US" altLang="en-US" sz="4000"/>
            </a:br>
            <a:endParaRPr lang="en-US" altLang="en-US" sz="4000"/>
          </a:p>
        </p:txBody>
      </p:sp>
      <p:sp>
        <p:nvSpPr>
          <p:cNvPr id="5123" name="Rectangle 3">
            <a:extLst>
              <a:ext uri="{FF2B5EF4-FFF2-40B4-BE49-F238E27FC236}">
                <a16:creationId xmlns:a16="http://schemas.microsoft.com/office/drawing/2014/main" id="{63FE3EEF-7B55-F326-87AB-DC7A33A9B2E1}"/>
              </a:ext>
            </a:extLst>
          </p:cNvPr>
          <p:cNvSpPr>
            <a:spLocks noGrp="1" noChangeArrowheads="1"/>
          </p:cNvSpPr>
          <p:nvPr>
            <p:ph type="body" idx="4294967295"/>
          </p:nvPr>
        </p:nvSpPr>
        <p:spPr bwMode="auto">
          <a:xfrm>
            <a:off x="908304" y="1676400"/>
            <a:ext cx="7772400" cy="5029200"/>
          </a:xfrm>
          <a:prstGeom prst="rect">
            <a:avLst/>
          </a:prstGeom>
        </p:spPr>
        <p:txBody>
          <a:bodyPr>
            <a:normAutofit/>
          </a:bodyPr>
          <a:lstStyle/>
          <a:p>
            <a:pPr marL="0" indent="0" algn="ctr">
              <a:buNone/>
              <a:defRPr/>
            </a:pPr>
            <a:endParaRPr lang="en-US" altLang="en-US" sz="1800" b="1" dirty="0"/>
          </a:p>
          <a:p>
            <a:pPr marL="0" indent="0">
              <a:buNone/>
              <a:defRPr/>
            </a:pPr>
            <a:r>
              <a:rPr lang="en-US" altLang="en-US" sz="1800" b="1" dirty="0"/>
              <a:t>From </a:t>
            </a:r>
            <a:r>
              <a:rPr lang="en-US" altLang="en-US" sz="1800" b="1" dirty="0">
                <a:hlinkClick r:id="rId3"/>
              </a:rPr>
              <a:t>Cal/OSHA Avian Influenza Information for Employers</a:t>
            </a:r>
            <a:r>
              <a:rPr lang="en-US" altLang="en-US" sz="1800" b="1" dirty="0"/>
              <a:t>:</a:t>
            </a:r>
          </a:p>
          <a:p>
            <a:pPr marL="0" indent="0">
              <a:buNone/>
              <a:defRPr/>
            </a:pPr>
            <a:endParaRPr lang="en-US" altLang="en-US" sz="1800" b="1" dirty="0"/>
          </a:p>
          <a:p>
            <a:pPr lvl="0">
              <a:lnSpc>
                <a:spcPct val="120000"/>
              </a:lnSpc>
              <a:spcAft>
                <a:spcPts val="525"/>
              </a:spcAft>
              <a:tabLst>
                <a:tab pos="457200" algn="l"/>
              </a:tabLst>
            </a:pPr>
            <a:r>
              <a:rPr lang="en-US" sz="1800" i="1" dirty="0"/>
              <a:t>After connecting the LHD to the PLHCP, send the worker to a workers' compensation healthcare provider or occupational medicine clinic whose staff is knowledgeable about avian influenza. Physicians must submit a </a:t>
            </a:r>
            <a:r>
              <a:rPr lang="en-US" sz="1800" b="1" i="1" u="sng" dirty="0">
                <a:solidFill>
                  <a:srgbClr val="006998"/>
                </a:solidFill>
                <a:hlinkClick r:id="rId4"/>
              </a:rPr>
              <a:t>"Doctor's First Report of Occupational Injury or Illness" (Form 5021)</a:t>
            </a:r>
            <a:r>
              <a:rPr lang="en-US" sz="1800" i="1" dirty="0">
                <a:solidFill>
                  <a:srgbClr val="333333"/>
                </a:solidFill>
              </a:rPr>
              <a:t> for each employee evaluated for occupational illness.</a:t>
            </a:r>
            <a:endParaRPr lang="en-US" sz="1800" i="1" kern="100" dirty="0">
              <a:ea typeface="Aptos" panose="020B0004020202020204" pitchFamily="34" charset="0"/>
              <a:cs typeface="Times New Roman" panose="02020603050405020304" pitchFamily="18" charset="0"/>
            </a:endParaRPr>
          </a:p>
          <a:p>
            <a:pPr lvl="0">
              <a:lnSpc>
                <a:spcPct val="120000"/>
              </a:lnSpc>
              <a:spcAft>
                <a:spcPts val="525"/>
              </a:spcAft>
              <a:tabLst>
                <a:tab pos="457200" algn="l"/>
              </a:tabLst>
            </a:pPr>
            <a:r>
              <a:rPr lang="en-US" sz="1800" i="1" dirty="0">
                <a:solidFill>
                  <a:srgbClr val="333333"/>
                </a:solidFill>
              </a:rPr>
              <a:t>Report all hospitalized cases and deaths to Cal/OSHA.</a:t>
            </a:r>
            <a:endParaRPr lang="en-US" sz="1800" i="1" kern="100" dirty="0">
              <a:ea typeface="Aptos" panose="020B0004020202020204" pitchFamily="34" charset="0"/>
              <a:cs typeface="Times New Roman" panose="02020603050405020304" pitchFamily="18" charset="0"/>
            </a:endParaRPr>
          </a:p>
          <a:p>
            <a:pPr lvl="0">
              <a:lnSpc>
                <a:spcPct val="120000"/>
              </a:lnSpc>
              <a:spcAft>
                <a:spcPts val="800"/>
              </a:spcAft>
              <a:tabLst>
                <a:tab pos="457200" algn="l"/>
              </a:tabLst>
            </a:pPr>
            <a:r>
              <a:rPr lang="en-US" sz="1800" i="1" dirty="0">
                <a:solidFill>
                  <a:srgbClr val="333333"/>
                </a:solidFill>
              </a:rPr>
              <a:t>Complete the </a:t>
            </a:r>
            <a:r>
              <a:rPr lang="en-US" sz="1800" b="1" i="1" u="sng" dirty="0">
                <a:solidFill>
                  <a:srgbClr val="006998"/>
                </a:solidFill>
                <a:hlinkClick r:id="rId5"/>
              </a:rPr>
              <a:t>"Employer's Report of Occupational Injury or Illness" (Form 5020)</a:t>
            </a:r>
            <a:r>
              <a:rPr lang="en-US" sz="1800" i="1" dirty="0">
                <a:solidFill>
                  <a:srgbClr val="333333"/>
                </a:solidFill>
              </a:rPr>
              <a:t> for each suspected occupational avian influenza illness.</a:t>
            </a:r>
            <a:endParaRPr lang="en-US" sz="1800" i="1" kern="100" dirty="0">
              <a:cs typeface="Times New Roman" panose="02020603050405020304" pitchFamily="18" charset="0"/>
            </a:endParaRPr>
          </a:p>
          <a:p>
            <a:pPr lvl="0">
              <a:lnSpc>
                <a:spcPct val="120000"/>
              </a:lnSpc>
              <a:spcAft>
                <a:spcPts val="800"/>
              </a:spcAft>
              <a:tabLst>
                <a:tab pos="457200" algn="l"/>
              </a:tabLst>
            </a:pPr>
            <a:r>
              <a:rPr lang="en-US" sz="1800" b="1" i="1" u="sng" dirty="0">
                <a:solidFill>
                  <a:srgbClr val="006998"/>
                </a:solidFill>
                <a:hlinkClick r:id="rId6"/>
              </a:rPr>
              <a:t>Record all cases</a:t>
            </a:r>
            <a:r>
              <a:rPr lang="en-US" sz="1800" i="1" dirty="0">
                <a:solidFill>
                  <a:srgbClr val="333333"/>
                </a:solidFill>
              </a:rPr>
              <a:t> on the Cal/OSHA Log 300.</a:t>
            </a:r>
            <a:endParaRPr lang="en-US" sz="1800" i="1" kern="100" dirty="0">
              <a:ea typeface="Aptos" panose="020B0004020202020204" pitchFamily="34" charset="0"/>
              <a:cs typeface="Times New Roman" panose="02020603050405020304" pitchFamily="18" charset="0"/>
            </a:endParaRPr>
          </a:p>
          <a:p>
            <a:pPr marL="0" indent="0">
              <a:buNone/>
              <a:defRPr/>
            </a:pPr>
            <a:endParaRPr lang="en-US" altLang="en-US" sz="1800" b="1" dirty="0"/>
          </a:p>
          <a:p>
            <a:pPr marL="0" marR="0" indent="0">
              <a:lnSpc>
                <a:spcPct val="115000"/>
              </a:lnSpc>
              <a:spcAft>
                <a:spcPts val="800"/>
              </a:spcAft>
              <a:buNone/>
            </a:pP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defRPr/>
            </a:pPr>
            <a:endParaRPr lang="en-US" altLang="en-US" sz="1800" b="1" dirty="0"/>
          </a:p>
          <a:p>
            <a:pPr marL="0" indent="0">
              <a:buNone/>
              <a:defRPr/>
            </a:pPr>
            <a:endParaRPr lang="en-US" altLang="en-US" sz="1800" b="1" dirty="0"/>
          </a:p>
          <a:p>
            <a:pPr marL="0" indent="0">
              <a:buNone/>
              <a:defRPr/>
            </a:pPr>
            <a:endParaRPr lang="en-US" altLang="en-US" sz="1400" dirty="0"/>
          </a:p>
          <a:p>
            <a:pPr marL="0" indent="0" algn="ctr">
              <a:buNone/>
              <a:defRPr/>
            </a:pPr>
            <a:endParaRPr lang="en-US" altLang="en-US" sz="1600" dirty="0"/>
          </a:p>
        </p:txBody>
      </p:sp>
    </p:spTree>
    <p:extLst>
      <p:ext uri="{BB962C8B-B14F-4D97-AF65-F5344CB8AC3E}">
        <p14:creationId xmlns:p14="http://schemas.microsoft.com/office/powerpoint/2010/main" val="36734307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6F50EE-2FFA-2120-B18D-E975E3E3B12E}"/>
            </a:ext>
          </a:extLst>
        </p:cNvPr>
        <p:cNvGrpSpPr/>
        <p:nvPr/>
      </p:nvGrpSpPr>
      <p:grpSpPr>
        <a:xfrm>
          <a:off x="0" y="0"/>
          <a:ext cx="0" cy="0"/>
          <a:chOff x="0" y="0"/>
          <a:chExt cx="0" cy="0"/>
        </a:xfrm>
      </p:grpSpPr>
      <p:sp>
        <p:nvSpPr>
          <p:cNvPr id="9218" name="Rectangle 2">
            <a:extLst>
              <a:ext uri="{FF2B5EF4-FFF2-40B4-BE49-F238E27FC236}">
                <a16:creationId xmlns:a16="http://schemas.microsoft.com/office/drawing/2014/main" id="{D6C7A4B0-B2E3-71F4-40E2-E8539D95F0A6}"/>
              </a:ext>
            </a:extLst>
          </p:cNvPr>
          <p:cNvSpPr>
            <a:spLocks noGrp="1" noChangeArrowheads="1"/>
          </p:cNvSpPr>
          <p:nvPr>
            <p:ph type="title" idx="4294967295"/>
          </p:nvPr>
        </p:nvSpPr>
        <p:spPr bwMode="auto">
          <a:xfrm>
            <a:off x="0" y="2590800"/>
            <a:ext cx="8229600" cy="685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br>
              <a:rPr lang="en-US" altLang="en-US" sz="4000"/>
            </a:br>
            <a:endParaRPr lang="en-US" altLang="en-US" sz="4000"/>
          </a:p>
        </p:txBody>
      </p:sp>
      <p:sp>
        <p:nvSpPr>
          <p:cNvPr id="5123" name="Rectangle 3">
            <a:extLst>
              <a:ext uri="{FF2B5EF4-FFF2-40B4-BE49-F238E27FC236}">
                <a16:creationId xmlns:a16="http://schemas.microsoft.com/office/drawing/2014/main" id="{C1205D35-ADD2-5048-7BEC-1314E530200F}"/>
              </a:ext>
            </a:extLst>
          </p:cNvPr>
          <p:cNvSpPr>
            <a:spLocks noGrp="1" noChangeArrowheads="1"/>
          </p:cNvSpPr>
          <p:nvPr>
            <p:ph type="body" idx="4294967295"/>
          </p:nvPr>
        </p:nvSpPr>
        <p:spPr bwMode="auto">
          <a:xfrm>
            <a:off x="908304" y="1676400"/>
            <a:ext cx="7772400" cy="4724400"/>
          </a:xfrm>
          <a:prstGeom prst="rect">
            <a:avLst/>
          </a:prstGeom>
        </p:spPr>
        <p:txBody>
          <a:bodyPr>
            <a:normAutofit/>
          </a:bodyPr>
          <a:lstStyle/>
          <a:p>
            <a:pPr marL="0" indent="0" algn="ctr">
              <a:buNone/>
              <a:defRPr/>
            </a:pPr>
            <a:endParaRPr lang="en-US" altLang="en-US" sz="1800" b="1" dirty="0"/>
          </a:p>
          <a:p>
            <a:pPr marL="0" indent="0">
              <a:buNone/>
              <a:defRPr/>
            </a:pPr>
            <a:r>
              <a:rPr lang="en-US" altLang="en-US" sz="1800" b="1" dirty="0"/>
              <a:t>Cal/OSHA requirements -- no quarantine</a:t>
            </a:r>
          </a:p>
          <a:p>
            <a:pPr>
              <a:defRPr/>
            </a:pPr>
            <a:r>
              <a:rPr lang="en-US" altLang="en-US" sz="1800" dirty="0">
                <a:hlinkClick r:id="rId3"/>
              </a:rPr>
              <a:t>Injury &amp; Illness Prevention Program (IIPP) (GISO 3203)</a:t>
            </a:r>
            <a:endParaRPr lang="en-US" altLang="en-US" sz="1800" dirty="0"/>
          </a:p>
          <a:p>
            <a:pPr>
              <a:defRPr/>
            </a:pPr>
            <a:r>
              <a:rPr lang="en-US" altLang="en-US" sz="1800" dirty="0">
                <a:hlinkClick r:id="rId4"/>
              </a:rPr>
              <a:t>Respiratory Protection (GISO 5144)</a:t>
            </a:r>
            <a:endParaRPr lang="en-US" altLang="en-US" sz="1800" dirty="0"/>
          </a:p>
          <a:p>
            <a:pPr lvl="1">
              <a:defRPr/>
            </a:pPr>
            <a:r>
              <a:rPr lang="en-US" altLang="en-US" sz="1400" dirty="0">
                <a:hlinkClick r:id="rId5"/>
              </a:rPr>
              <a:t>Voluntary Respirator Use (GISO 5144, Appendix D)</a:t>
            </a:r>
            <a:endParaRPr lang="en-US" altLang="en-US" sz="1400" dirty="0"/>
          </a:p>
          <a:p>
            <a:pPr>
              <a:defRPr/>
            </a:pPr>
            <a:r>
              <a:rPr lang="en-US" altLang="en-US" sz="1800" dirty="0"/>
              <a:t>Personal Protective Equipment (PPE) – </a:t>
            </a:r>
            <a:r>
              <a:rPr lang="en-US" altLang="en-US" sz="1800" dirty="0">
                <a:hlinkClick r:id="rId6"/>
              </a:rPr>
              <a:t>Ca. Dept. of Public Health:  Worker Protection from Bird Flu</a:t>
            </a:r>
            <a:endParaRPr lang="en-US" altLang="en-US" sz="1800" dirty="0"/>
          </a:p>
          <a:p>
            <a:pPr>
              <a:defRPr/>
            </a:pPr>
            <a:r>
              <a:rPr lang="en-US" altLang="en-US" sz="1800" dirty="0"/>
              <a:t>Biosecurity Protocols: </a:t>
            </a:r>
            <a:r>
              <a:rPr lang="en-US" altLang="en-US" sz="1800" dirty="0">
                <a:hlinkClick r:id="rId7"/>
              </a:rPr>
              <a:t>USDA APHIS Recommendations for H5N1</a:t>
            </a:r>
            <a:endParaRPr lang="en-US" altLang="en-US" sz="1800" dirty="0"/>
          </a:p>
          <a:p>
            <a:pPr marL="0" indent="0">
              <a:buNone/>
              <a:defRPr/>
            </a:pPr>
            <a:r>
              <a:rPr lang="en-US" altLang="en-US" sz="1800" b="1" dirty="0"/>
              <a:t>Cal/OSHA requirements – quarantined diaries</a:t>
            </a:r>
          </a:p>
          <a:p>
            <a:pPr>
              <a:defRPr/>
            </a:pPr>
            <a:r>
              <a:rPr lang="en-US" altLang="en-US" sz="1800" b="1" dirty="0"/>
              <a:t> </a:t>
            </a:r>
            <a:r>
              <a:rPr lang="en-US" altLang="en-US" sz="1800" dirty="0">
                <a:hlinkClick r:id="rId8"/>
              </a:rPr>
              <a:t>Aerosol Transmissible Diseases – Zoonotic (GISO 5199.1)</a:t>
            </a:r>
            <a:endParaRPr lang="en-US" altLang="en-US" sz="1800" dirty="0"/>
          </a:p>
          <a:p>
            <a:pPr lvl="1">
              <a:defRPr/>
            </a:pPr>
            <a:r>
              <a:rPr lang="en-US" altLang="en-US" sz="1400" dirty="0"/>
              <a:t>PPE</a:t>
            </a:r>
          </a:p>
          <a:p>
            <a:pPr lvl="1">
              <a:defRPr/>
            </a:pPr>
            <a:r>
              <a:rPr lang="en-US" altLang="en-US" sz="1400" dirty="0"/>
              <a:t>Handling/Treating Diseased Animals</a:t>
            </a:r>
          </a:p>
          <a:p>
            <a:pPr lvl="1">
              <a:defRPr/>
            </a:pPr>
            <a:r>
              <a:rPr lang="en-US" altLang="en-US" sz="1400" dirty="0"/>
              <a:t>CDFA restricted areas v. non-restricted areas</a:t>
            </a:r>
          </a:p>
          <a:p>
            <a:pPr marL="0" indent="0" algn="ctr">
              <a:buNone/>
              <a:defRPr/>
            </a:pPr>
            <a:endParaRPr lang="en-US" altLang="en-US" sz="1600" dirty="0"/>
          </a:p>
        </p:txBody>
      </p:sp>
    </p:spTree>
    <p:extLst>
      <p:ext uri="{BB962C8B-B14F-4D97-AF65-F5344CB8AC3E}">
        <p14:creationId xmlns:p14="http://schemas.microsoft.com/office/powerpoint/2010/main" val="31218041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89D734-882B-D9DC-8B4B-CD669FC633A9}"/>
            </a:ext>
          </a:extLst>
        </p:cNvPr>
        <p:cNvGrpSpPr/>
        <p:nvPr/>
      </p:nvGrpSpPr>
      <p:grpSpPr>
        <a:xfrm>
          <a:off x="0" y="0"/>
          <a:ext cx="0" cy="0"/>
          <a:chOff x="0" y="0"/>
          <a:chExt cx="0" cy="0"/>
        </a:xfrm>
      </p:grpSpPr>
      <p:sp>
        <p:nvSpPr>
          <p:cNvPr id="9218" name="Rectangle 2">
            <a:extLst>
              <a:ext uri="{FF2B5EF4-FFF2-40B4-BE49-F238E27FC236}">
                <a16:creationId xmlns:a16="http://schemas.microsoft.com/office/drawing/2014/main" id="{81C74EC2-AAF5-387F-D72E-87AAA1831E35}"/>
              </a:ext>
            </a:extLst>
          </p:cNvPr>
          <p:cNvSpPr>
            <a:spLocks noGrp="1" noChangeArrowheads="1"/>
          </p:cNvSpPr>
          <p:nvPr>
            <p:ph type="title" idx="4294967295"/>
          </p:nvPr>
        </p:nvSpPr>
        <p:spPr bwMode="auto">
          <a:xfrm>
            <a:off x="0" y="2590800"/>
            <a:ext cx="8229600" cy="685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br>
              <a:rPr lang="en-US" altLang="en-US" sz="4000"/>
            </a:br>
            <a:endParaRPr lang="en-US" altLang="en-US" sz="4000"/>
          </a:p>
        </p:txBody>
      </p:sp>
      <p:sp>
        <p:nvSpPr>
          <p:cNvPr id="5123" name="Rectangle 3">
            <a:extLst>
              <a:ext uri="{FF2B5EF4-FFF2-40B4-BE49-F238E27FC236}">
                <a16:creationId xmlns:a16="http://schemas.microsoft.com/office/drawing/2014/main" id="{7A73A52C-CF95-4FC8-23DF-D33F3F1434CE}"/>
              </a:ext>
            </a:extLst>
          </p:cNvPr>
          <p:cNvSpPr>
            <a:spLocks noGrp="1" noChangeArrowheads="1"/>
          </p:cNvSpPr>
          <p:nvPr>
            <p:ph type="body" idx="4294967295"/>
          </p:nvPr>
        </p:nvSpPr>
        <p:spPr bwMode="auto">
          <a:xfrm>
            <a:off x="914400" y="1676400"/>
            <a:ext cx="7772400" cy="4724400"/>
          </a:xfrm>
          <a:prstGeom prst="rect">
            <a:avLst/>
          </a:prstGeom>
        </p:spPr>
        <p:txBody>
          <a:bodyPr>
            <a:normAutofit lnSpcReduction="10000"/>
          </a:bodyPr>
          <a:lstStyle/>
          <a:p>
            <a:pPr marL="0" indent="0" algn="ctr">
              <a:buNone/>
              <a:defRPr/>
            </a:pPr>
            <a:endParaRPr lang="en-US" altLang="en-US" sz="1800" b="1" dirty="0"/>
          </a:p>
          <a:p>
            <a:pPr marL="0" lvl="0" indent="0">
              <a:buNone/>
              <a:defRPr/>
            </a:pPr>
            <a:r>
              <a:rPr lang="en-US" altLang="en-US" sz="1700" b="1" dirty="0">
                <a:solidFill>
                  <a:prstClr val="black"/>
                </a:solidFill>
              </a:rPr>
              <a:t>FELS Employer Resources</a:t>
            </a:r>
          </a:p>
          <a:p>
            <a:pPr>
              <a:defRPr/>
            </a:pPr>
            <a:r>
              <a:rPr lang="en-US" altLang="en-US" sz="1700" dirty="0">
                <a:solidFill>
                  <a:prstClr val="black"/>
                </a:solidFill>
                <a:hlinkClick r:id="rId3"/>
              </a:rPr>
              <a:t>HR Compliance Manual</a:t>
            </a:r>
            <a:endParaRPr lang="en-US" altLang="en-US" sz="1700" dirty="0">
              <a:solidFill>
                <a:prstClr val="black"/>
              </a:solidFill>
            </a:endParaRPr>
          </a:p>
          <a:p>
            <a:pPr marL="0" indent="0">
              <a:buNone/>
              <a:defRPr/>
            </a:pPr>
            <a:r>
              <a:rPr lang="en-US" altLang="en-US" sz="1800" b="1" dirty="0"/>
              <a:t>Cal/OSHA Resources: </a:t>
            </a:r>
          </a:p>
          <a:p>
            <a:pPr>
              <a:defRPr/>
            </a:pPr>
            <a:r>
              <a:rPr lang="en-US" altLang="en-US" sz="1800" dirty="0">
                <a:solidFill>
                  <a:prstClr val="black"/>
                </a:solidFill>
                <a:hlinkClick r:id="rId4"/>
              </a:rPr>
              <a:t>Developing your IIPP</a:t>
            </a:r>
            <a:endParaRPr lang="en-US" altLang="en-US" sz="1800" dirty="0">
              <a:solidFill>
                <a:prstClr val="black"/>
              </a:solidFill>
            </a:endParaRPr>
          </a:p>
          <a:p>
            <a:pPr algn="l">
              <a:buFont typeface="Arial" panose="020B0604020202020204" pitchFamily="34" charset="0"/>
              <a:buChar char="•"/>
            </a:pPr>
            <a:r>
              <a:rPr lang="en-US" sz="1800" b="0" i="0" dirty="0">
                <a:solidFill>
                  <a:srgbClr val="51697E"/>
                </a:solidFill>
                <a:effectLst/>
                <a:hlinkClick r:id="rId5"/>
              </a:rPr>
              <a:t>Bird Flu Employees Factsheet</a:t>
            </a:r>
            <a:endParaRPr lang="en-US" sz="1800" b="0" i="0" dirty="0">
              <a:solidFill>
                <a:srgbClr val="404040"/>
              </a:solidFill>
              <a:effectLst/>
            </a:endParaRPr>
          </a:p>
          <a:p>
            <a:pPr algn="l">
              <a:buFont typeface="Arial" panose="020B0604020202020204" pitchFamily="34" charset="0"/>
              <a:buChar char="•"/>
            </a:pPr>
            <a:r>
              <a:rPr lang="en-US" sz="1800" b="0" i="0" dirty="0">
                <a:solidFill>
                  <a:srgbClr val="51697E"/>
                </a:solidFill>
                <a:effectLst/>
                <a:hlinkClick r:id="rId6"/>
              </a:rPr>
              <a:t>Bird Flu Employers Factsheet</a:t>
            </a:r>
            <a:endParaRPr lang="en-US" sz="1800" b="0" i="0" dirty="0">
              <a:solidFill>
                <a:srgbClr val="404040"/>
              </a:solidFill>
              <a:effectLst/>
            </a:endParaRPr>
          </a:p>
          <a:p>
            <a:pPr algn="l">
              <a:buFont typeface="Arial" panose="020B0604020202020204" pitchFamily="34" charset="0"/>
              <a:buChar char="•"/>
            </a:pPr>
            <a:r>
              <a:rPr lang="en-US" sz="1800" b="0" i="0" dirty="0">
                <a:solidFill>
                  <a:srgbClr val="191970"/>
                </a:solidFill>
                <a:effectLst/>
                <a:hlinkClick r:id="rId7"/>
              </a:rPr>
              <a:t>Avian Influenza Aerosol Transmissible Disease — Zoonotic Diseases (ppt.)</a:t>
            </a:r>
            <a:endParaRPr lang="en-US" sz="1800" b="0" i="0" dirty="0">
              <a:solidFill>
                <a:srgbClr val="404040"/>
              </a:solidFill>
              <a:effectLst/>
            </a:endParaRPr>
          </a:p>
          <a:p>
            <a:pPr algn="l">
              <a:buFont typeface="Arial" panose="020B0604020202020204" pitchFamily="34" charset="0"/>
              <a:buChar char="•"/>
            </a:pPr>
            <a:r>
              <a:rPr lang="en-US" sz="1800" b="0" i="0" dirty="0">
                <a:solidFill>
                  <a:srgbClr val="51697E"/>
                </a:solidFill>
                <a:effectLst/>
                <a:hlinkClick r:id="rId8"/>
              </a:rPr>
              <a:t>Aerosol Transmissible Disease Model Written Procedure</a:t>
            </a:r>
            <a:endParaRPr lang="en-US" sz="1800" b="0" i="0" dirty="0">
              <a:solidFill>
                <a:srgbClr val="51697E"/>
              </a:solidFill>
              <a:effectLst/>
            </a:endParaRPr>
          </a:p>
          <a:p>
            <a:pPr marL="0" indent="0" algn="l">
              <a:buNone/>
            </a:pPr>
            <a:r>
              <a:rPr lang="en-US" sz="1800" b="1" dirty="0"/>
              <a:t>Western Center for Agricultural Safety and Health</a:t>
            </a:r>
          </a:p>
          <a:p>
            <a:r>
              <a:rPr lang="en-US" sz="1800" dirty="0">
                <a:hlinkClick r:id="rId9"/>
              </a:rPr>
              <a:t>Limiting Farmworker Exposure to Bird Flu</a:t>
            </a:r>
            <a:r>
              <a:rPr lang="en-US" sz="1800" dirty="0"/>
              <a:t>, Elizabeth Georgian</a:t>
            </a:r>
          </a:p>
          <a:p>
            <a:pPr marL="0" indent="0">
              <a:buNone/>
            </a:pPr>
            <a:r>
              <a:rPr lang="en-US" sz="1800" b="1" dirty="0"/>
              <a:t>Upper Midwest Agricultural Safety and Health Center</a:t>
            </a:r>
          </a:p>
          <a:p>
            <a:r>
              <a:rPr lang="en-US" sz="1800" dirty="0">
                <a:hlinkClick r:id="rId10"/>
              </a:rPr>
              <a:t>Avian Influenza Toolkit</a:t>
            </a:r>
            <a:endParaRPr lang="en-US" sz="1800" dirty="0"/>
          </a:p>
          <a:p>
            <a:r>
              <a:rPr lang="en-US" sz="1800" dirty="0"/>
              <a:t>PPE: </a:t>
            </a:r>
            <a:r>
              <a:rPr lang="en-US" sz="1800" dirty="0">
                <a:hlinkClick r:id="rId11"/>
              </a:rPr>
              <a:t>Personal protection equipment recommendations for dairy workers during an H5N1 outbreak </a:t>
            </a:r>
            <a:r>
              <a:rPr lang="en-US" sz="1800" dirty="0"/>
              <a:t>– Michigan State University Extension Dairy Programs</a:t>
            </a:r>
          </a:p>
          <a:p>
            <a:pPr marL="0" indent="0">
              <a:buNone/>
            </a:pPr>
            <a:endParaRPr lang="en-US" sz="1800" dirty="0"/>
          </a:p>
          <a:p>
            <a:pPr marL="0" indent="0" algn="l">
              <a:buNone/>
            </a:pPr>
            <a:endParaRPr lang="en-US" sz="1800" dirty="0">
              <a:solidFill>
                <a:srgbClr val="51697E"/>
              </a:solidFill>
            </a:endParaRPr>
          </a:p>
          <a:p>
            <a:pPr marL="0" indent="0" algn="l">
              <a:buNone/>
            </a:pPr>
            <a:endParaRPr lang="en-US" sz="1800" b="0" i="0" dirty="0">
              <a:solidFill>
                <a:srgbClr val="404040"/>
              </a:solidFill>
              <a:effectLst/>
            </a:endParaRPr>
          </a:p>
          <a:p>
            <a:pPr>
              <a:defRPr/>
            </a:pPr>
            <a:endParaRPr lang="en-US" altLang="en-US" sz="1400" dirty="0"/>
          </a:p>
          <a:p>
            <a:pPr algn="ctr">
              <a:defRPr/>
            </a:pPr>
            <a:endParaRPr lang="en-US" altLang="en-US" sz="1800" dirty="0"/>
          </a:p>
          <a:p>
            <a:pPr marL="0" indent="0" algn="ctr">
              <a:buNone/>
              <a:defRPr/>
            </a:pPr>
            <a:endParaRPr lang="en-US" altLang="en-US" sz="1600" dirty="0"/>
          </a:p>
          <a:p>
            <a:pPr marL="0" indent="0" algn="ctr">
              <a:buNone/>
              <a:defRPr/>
            </a:pPr>
            <a:endParaRPr lang="en-US" altLang="en-US" sz="1600" dirty="0"/>
          </a:p>
          <a:p>
            <a:pPr marL="0" indent="0" algn="ctr">
              <a:buNone/>
              <a:defRPr/>
            </a:pPr>
            <a:endParaRPr lang="en-US" altLang="en-US" sz="1600" dirty="0"/>
          </a:p>
        </p:txBody>
      </p:sp>
    </p:spTree>
    <p:extLst>
      <p:ext uri="{BB962C8B-B14F-4D97-AF65-F5344CB8AC3E}">
        <p14:creationId xmlns:p14="http://schemas.microsoft.com/office/powerpoint/2010/main" val="19066758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69F79B-DD93-EF06-16DB-1C51EDA5DBAF}"/>
            </a:ext>
          </a:extLst>
        </p:cNvPr>
        <p:cNvGrpSpPr/>
        <p:nvPr/>
      </p:nvGrpSpPr>
      <p:grpSpPr>
        <a:xfrm>
          <a:off x="0" y="0"/>
          <a:ext cx="0" cy="0"/>
          <a:chOff x="0" y="0"/>
          <a:chExt cx="0" cy="0"/>
        </a:xfrm>
      </p:grpSpPr>
      <p:sp>
        <p:nvSpPr>
          <p:cNvPr id="17410" name="Rectangle 2">
            <a:extLst>
              <a:ext uri="{FF2B5EF4-FFF2-40B4-BE49-F238E27FC236}">
                <a16:creationId xmlns:a16="http://schemas.microsoft.com/office/drawing/2014/main" id="{AD6BED67-547B-8499-349C-6747EC9E1C3C}"/>
              </a:ext>
            </a:extLst>
          </p:cNvPr>
          <p:cNvSpPr>
            <a:spLocks noGrp="1" noChangeArrowheads="1"/>
          </p:cNvSpPr>
          <p:nvPr>
            <p:ph type="title" idx="4294967295"/>
          </p:nvPr>
        </p:nvSpPr>
        <p:spPr bwMode="auto">
          <a:xfrm>
            <a:off x="0" y="2590800"/>
            <a:ext cx="8229600" cy="685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br>
              <a:rPr lang="en-US" altLang="en-US" sz="4000"/>
            </a:br>
            <a:endParaRPr lang="en-US" altLang="en-US" sz="4000"/>
          </a:p>
        </p:txBody>
      </p:sp>
      <p:sp>
        <p:nvSpPr>
          <p:cNvPr id="5123" name="Rectangle 3">
            <a:extLst>
              <a:ext uri="{FF2B5EF4-FFF2-40B4-BE49-F238E27FC236}">
                <a16:creationId xmlns:a16="http://schemas.microsoft.com/office/drawing/2014/main" id="{47C99046-6E45-2484-131D-BAA0E2B6E5A3}"/>
              </a:ext>
            </a:extLst>
          </p:cNvPr>
          <p:cNvSpPr>
            <a:spLocks noGrp="1" noChangeArrowheads="1"/>
          </p:cNvSpPr>
          <p:nvPr>
            <p:ph type="body" idx="4294967295"/>
          </p:nvPr>
        </p:nvSpPr>
        <p:spPr bwMode="auto">
          <a:xfrm>
            <a:off x="685800" y="1676400"/>
            <a:ext cx="7772400" cy="4724400"/>
          </a:xfrm>
          <a:prstGeom prst="rect">
            <a:avLst/>
          </a:prstGeom>
        </p:spPr>
        <p:txBody>
          <a:bodyPr>
            <a:noAutofit/>
          </a:bodyPr>
          <a:lstStyle/>
          <a:p>
            <a:pPr marL="0" marR="0" lvl="0" indent="0" algn="ctr"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r>
              <a:rPr kumimoji="0" lang="en-US" altLang="en-US" sz="2400" b="1" i="0" u="none" strike="noStrike" kern="1200" cap="none" spc="0" normalizeH="0" baseline="0" noProof="0" dirty="0">
                <a:ln>
                  <a:noFill/>
                </a:ln>
                <a:solidFill>
                  <a:prstClr val="black"/>
                </a:solidFill>
                <a:effectLst/>
                <a:uLnTx/>
                <a:uFillTx/>
                <a:latin typeface="Calibri"/>
                <a:ea typeface="+mn-ea"/>
                <a:cs typeface="+mn-cs"/>
              </a:rPr>
              <a:t>Thank You!</a:t>
            </a:r>
          </a:p>
          <a:p>
            <a:pPr marL="0" lvl="0" indent="0" algn="ctr">
              <a:buNone/>
              <a:defRPr/>
            </a:pPr>
            <a:r>
              <a:rPr lang="en-US" altLang="en-US" sz="2400" dirty="0">
                <a:solidFill>
                  <a:prstClr val="black"/>
                </a:solidFill>
                <a:latin typeface="Calibri"/>
              </a:rPr>
              <a:t>Bryan Little, Farm Employers Labor Service</a:t>
            </a:r>
          </a:p>
          <a:p>
            <a:pPr marL="0" lvl="0" indent="0" algn="ctr">
              <a:buNone/>
              <a:defRPr/>
            </a:pPr>
            <a:r>
              <a:rPr lang="en-US" altLang="en-US" sz="2400" dirty="0">
                <a:solidFill>
                  <a:prstClr val="black"/>
                </a:solidFill>
                <a:hlinkClick r:id="rId3"/>
              </a:rPr>
              <a:t>blittle@fels.net</a:t>
            </a:r>
            <a:r>
              <a:rPr lang="en-US" altLang="en-US" sz="2400" dirty="0">
                <a:solidFill>
                  <a:prstClr val="black"/>
                </a:solidFill>
              </a:rPr>
              <a:t>; </a:t>
            </a:r>
            <a:r>
              <a:rPr lang="en-US" altLang="en-US" sz="2400" dirty="0">
                <a:solidFill>
                  <a:prstClr val="black"/>
                </a:solidFill>
                <a:hlinkClick r:id="rId4"/>
              </a:rPr>
              <a:t>www.fels.net</a:t>
            </a:r>
            <a:endParaRPr lang="en-US" altLang="en-US" sz="2400" dirty="0">
              <a:solidFill>
                <a:prstClr val="black"/>
              </a:solidFill>
            </a:endParaRPr>
          </a:p>
          <a:p>
            <a:pPr marL="0" lvl="0" indent="0" algn="ctr">
              <a:buNone/>
              <a:defRPr/>
            </a:pPr>
            <a:r>
              <a:rPr lang="en-US" altLang="en-US" sz="2400" dirty="0">
                <a:solidFill>
                  <a:prstClr val="black"/>
                </a:solidFill>
              </a:rPr>
              <a:t>916-561-5622</a:t>
            </a:r>
          </a:p>
          <a:p>
            <a:pPr marL="0" marR="0" lvl="0" indent="0" algn="ctr"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r>
              <a:rPr lang="en-US" altLang="en-US" sz="2400" dirty="0">
                <a:solidFill>
                  <a:prstClr val="black"/>
                </a:solidFill>
                <a:latin typeface="Calibri"/>
              </a:rPr>
              <a:t>Bill Krycia</a:t>
            </a:r>
          </a:p>
          <a:p>
            <a:pPr marL="0" marR="0" lvl="0" indent="0" algn="ctr"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r>
              <a:rPr lang="en-US" altLang="en-US" sz="2400" dirty="0">
                <a:solidFill>
                  <a:prstClr val="black"/>
                </a:solidFill>
                <a:latin typeface="Calibri"/>
                <a:hlinkClick r:id="rId5"/>
              </a:rPr>
              <a:t>wjkrycia02@outlook.com</a:t>
            </a:r>
            <a:r>
              <a:rPr lang="en-US" altLang="en-US" sz="2400" dirty="0">
                <a:solidFill>
                  <a:prstClr val="black"/>
                </a:solidFill>
                <a:latin typeface="Calibri"/>
              </a:rPr>
              <a:t> </a:t>
            </a:r>
          </a:p>
          <a:p>
            <a:pPr marL="0" marR="0" lvl="0" indent="0" algn="ctr"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r>
              <a:rPr lang="en-US" altLang="en-US" sz="2400" dirty="0">
                <a:solidFill>
                  <a:prstClr val="black"/>
                </a:solidFill>
                <a:latin typeface="Calibri"/>
              </a:rPr>
              <a:t>Eugene Glendenning, Cal/OSHA Consultation</a:t>
            </a:r>
          </a:p>
          <a:p>
            <a:pPr marL="0" marR="0" lvl="0" indent="0" algn="ctr"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r>
              <a:rPr lang="en-US" altLang="en-US" sz="2400" dirty="0">
                <a:solidFill>
                  <a:prstClr val="black"/>
                </a:solidFill>
                <a:latin typeface="Calibri"/>
                <a:hlinkClick r:id="rId6"/>
              </a:rPr>
              <a:t>eglendenning@dir.gov</a:t>
            </a:r>
            <a:endParaRPr lang="en-US" altLang="en-US" sz="2400" dirty="0">
              <a:solidFill>
                <a:prstClr val="black"/>
              </a:solidFill>
              <a:latin typeface="Calibri"/>
            </a:endParaRPr>
          </a:p>
          <a:p>
            <a:pPr marL="0" marR="0" lvl="0" indent="0" algn="ctr"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r>
              <a:rPr lang="en-US" altLang="en-US" sz="2400" dirty="0">
                <a:solidFill>
                  <a:prstClr val="black"/>
                </a:solidFill>
                <a:latin typeface="Calibri"/>
              </a:rPr>
              <a:t>559-445-6800</a:t>
            </a:r>
          </a:p>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r>
              <a:rPr lang="en-US" altLang="en-US" sz="6400" dirty="0">
                <a:solidFill>
                  <a:prstClr val="black"/>
                </a:solidFill>
                <a:latin typeface="Calibri"/>
              </a:rPr>
              <a:t>	</a:t>
            </a:r>
          </a:p>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tabLst/>
              <a:defRPr/>
            </a:pPr>
            <a:r>
              <a:rPr kumimoji="0" lang="en-US" altLang="en-US" sz="6400" b="1" i="0" u="none" strike="noStrike" kern="1200" cap="none" spc="0" normalizeH="0" baseline="0" noProof="0" dirty="0">
                <a:ln>
                  <a:noFill/>
                </a:ln>
                <a:solidFill>
                  <a:prstClr val="black"/>
                </a:solidFill>
                <a:effectLst/>
                <a:uLnTx/>
                <a:uFillTx/>
                <a:latin typeface="Calibri"/>
                <a:ea typeface="+mn-ea"/>
                <a:cs typeface="+mn-cs"/>
              </a:rPr>
              <a:t> </a:t>
            </a:r>
          </a:p>
          <a:p>
            <a:pPr marL="0" indent="0">
              <a:buNone/>
              <a:defRPr/>
            </a:pPr>
            <a:endParaRPr lang="en-US" altLang="en-US" sz="5100" b="1" i="1" dirty="0">
              <a:solidFill>
                <a:srgbClr val="00682F"/>
              </a:solidFill>
            </a:endParaRPr>
          </a:p>
          <a:p>
            <a:pPr>
              <a:defRPr/>
            </a:pPr>
            <a:endParaRPr lang="en-US" altLang="en-US" sz="5100" b="1" i="1" dirty="0">
              <a:solidFill>
                <a:srgbClr val="00682F"/>
              </a:solidFill>
            </a:endParaRPr>
          </a:p>
          <a:p>
            <a:pPr>
              <a:defRPr/>
            </a:pPr>
            <a:endParaRPr lang="en-US" altLang="en-US" sz="5100" b="1" i="1" dirty="0">
              <a:solidFill>
                <a:srgbClr val="00682F"/>
              </a:solidFill>
            </a:endParaRPr>
          </a:p>
          <a:p>
            <a:pPr>
              <a:defRPr/>
            </a:pPr>
            <a:endParaRPr lang="en-US" altLang="en-US" sz="5100" dirty="0"/>
          </a:p>
          <a:p>
            <a:pPr>
              <a:defRPr/>
            </a:pPr>
            <a:endParaRPr lang="en-US" altLang="en-US" sz="3600" dirty="0"/>
          </a:p>
        </p:txBody>
      </p:sp>
    </p:spTree>
    <p:extLst>
      <p:ext uri="{BB962C8B-B14F-4D97-AF65-F5344CB8AC3E}">
        <p14:creationId xmlns:p14="http://schemas.microsoft.com/office/powerpoint/2010/main" val="16037527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2090</TotalTime>
  <Words>575</Words>
  <Application>Microsoft Office PowerPoint</Application>
  <PresentationFormat>On-screen Show (4:3)</PresentationFormat>
  <Paragraphs>101</Paragraphs>
  <Slides>8</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Aptos</vt:lpstr>
      <vt:lpstr>Arial</vt:lpstr>
      <vt:lpstr>Avenir LT Pro 35 Light</vt:lpstr>
      <vt:lpstr>Calibri</vt:lpstr>
      <vt:lpstr>Times</vt:lpstr>
      <vt:lpstr>Times New Roman</vt:lpstr>
      <vt:lpstr>Office Theme</vt:lpstr>
      <vt:lpstr> </vt:lpstr>
      <vt:lpstr> </vt:lpstr>
      <vt:lpstr> </vt:lpstr>
      <vt:lpstr> </vt:lpstr>
      <vt:lpstr> </vt:lpstr>
      <vt:lpstr> </vt:lpstr>
      <vt:lpstr> </vt:lpstr>
      <vt:lpstr> </vt:lpstr>
    </vt:vector>
  </TitlesOfParts>
  <Company>Farm Bureau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Imelda Muzio</dc:creator>
  <cp:lastModifiedBy>Bryan Little</cp:lastModifiedBy>
  <cp:revision>126</cp:revision>
  <cp:lastPrinted>2024-06-10T21:31:07Z</cp:lastPrinted>
  <dcterms:created xsi:type="dcterms:W3CDTF">2010-06-11T23:29:35Z</dcterms:created>
  <dcterms:modified xsi:type="dcterms:W3CDTF">2024-11-14T23:23:02Z</dcterms:modified>
</cp:coreProperties>
</file>