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436" r:id="rId2"/>
    <p:sldId id="446" r:id="rId3"/>
    <p:sldId id="465" r:id="rId4"/>
    <p:sldId id="464" r:id="rId5"/>
    <p:sldId id="463" r:id="rId6"/>
    <p:sldId id="437" r:id="rId7"/>
    <p:sldId id="438" r:id="rId8"/>
    <p:sldId id="439" r:id="rId9"/>
    <p:sldId id="441" r:id="rId10"/>
    <p:sldId id="440" r:id="rId11"/>
    <p:sldId id="442" r:id="rId12"/>
    <p:sldId id="443" r:id="rId13"/>
    <p:sldId id="449" r:id="rId14"/>
    <p:sldId id="448" r:id="rId15"/>
    <p:sldId id="450" r:id="rId16"/>
    <p:sldId id="451" r:id="rId17"/>
    <p:sldId id="452" r:id="rId18"/>
    <p:sldId id="460" r:id="rId19"/>
    <p:sldId id="453" r:id="rId20"/>
    <p:sldId id="457" r:id="rId21"/>
    <p:sldId id="459" r:id="rId22"/>
    <p:sldId id="44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FF4986C-B9D6-4ED8-B732-CB2D37EF4A03}">
          <p14:sldIdLst>
            <p14:sldId id="436"/>
            <p14:sldId id="446"/>
            <p14:sldId id="465"/>
            <p14:sldId id="464"/>
            <p14:sldId id="463"/>
            <p14:sldId id="437"/>
            <p14:sldId id="438"/>
            <p14:sldId id="439"/>
            <p14:sldId id="441"/>
            <p14:sldId id="440"/>
            <p14:sldId id="442"/>
            <p14:sldId id="443"/>
            <p14:sldId id="449"/>
            <p14:sldId id="448"/>
            <p14:sldId id="450"/>
            <p14:sldId id="451"/>
            <p14:sldId id="452"/>
            <p14:sldId id="460"/>
            <p14:sldId id="453"/>
            <p14:sldId id="457"/>
            <p14:sldId id="459"/>
            <p14:sldId id="44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6A38"/>
    <a:srgbClr val="548235"/>
    <a:srgbClr val="334499"/>
    <a:srgbClr val="14944F"/>
    <a:srgbClr val="148A3F"/>
    <a:srgbClr val="188C26"/>
    <a:srgbClr val="273C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57" autoAdjust="0"/>
    <p:restoredTop sz="95226" autoAdjust="0"/>
  </p:normalViewPr>
  <p:slideViewPr>
    <p:cSldViewPr snapToGrid="0">
      <p:cViewPr varScale="1">
        <p:scale>
          <a:sx n="94" d="100"/>
          <a:sy n="94" d="100"/>
        </p:scale>
        <p:origin x="1548" y="78"/>
      </p:cViewPr>
      <p:guideLst/>
    </p:cSldViewPr>
  </p:slideViewPr>
  <p:outlineViewPr>
    <p:cViewPr>
      <p:scale>
        <a:sx n="33" d="100"/>
        <a:sy n="33" d="100"/>
      </p:scale>
      <p:origin x="0" y="-24898"/>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8641A-7B11-4291-A6BE-631D5E256DAB}"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2566CE-5B85-491E-B4B3-2DC042FBAE6F}" type="slidenum">
              <a:rPr lang="en-US" smtClean="0"/>
              <a:t>‹#›</a:t>
            </a:fld>
            <a:endParaRPr lang="en-US"/>
          </a:p>
        </p:txBody>
      </p:sp>
    </p:spTree>
    <p:extLst>
      <p:ext uri="{BB962C8B-B14F-4D97-AF65-F5344CB8AC3E}">
        <p14:creationId xmlns:p14="http://schemas.microsoft.com/office/powerpoint/2010/main" val="1654829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4CC2A-F38D-4B40-B8D2-CC64D45DAA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24FC5E-0C18-4AAF-9288-8667DDEBAA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9FB802-0E5B-454F-B34A-7DC34C502FEA}"/>
              </a:ext>
            </a:extLst>
          </p:cNvPr>
          <p:cNvSpPr>
            <a:spLocks noGrp="1"/>
          </p:cNvSpPr>
          <p:nvPr>
            <p:ph type="dt" sz="half" idx="10"/>
          </p:nvPr>
        </p:nvSpPr>
        <p:spPr/>
        <p:txBody>
          <a:bodyPr/>
          <a:lstStyle/>
          <a:p>
            <a:fld id="{3BF774D9-6F38-4C1C-8AA4-DE5FB3086535}" type="datetime1">
              <a:rPr lang="en-US" smtClean="0"/>
              <a:t>1/24/2025</a:t>
            </a:fld>
            <a:endParaRPr lang="en-US"/>
          </a:p>
        </p:txBody>
      </p:sp>
      <p:sp>
        <p:nvSpPr>
          <p:cNvPr id="5" name="Footer Placeholder 4">
            <a:extLst>
              <a:ext uri="{FF2B5EF4-FFF2-40B4-BE49-F238E27FC236}">
                <a16:creationId xmlns:a16="http://schemas.microsoft.com/office/drawing/2014/main" id="{31DCF6C2-B554-4C74-9359-E7C52972CC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7527B-4998-48DD-8EC4-700341122588}"/>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3080057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5308B-0AA0-4D88-A7C8-BD1E5B9463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B6D9C2-9A66-4C72-8BBC-C64AF6FD1E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BC9DD-7B57-4657-BBB5-3155790169C0}"/>
              </a:ext>
            </a:extLst>
          </p:cNvPr>
          <p:cNvSpPr>
            <a:spLocks noGrp="1"/>
          </p:cNvSpPr>
          <p:nvPr>
            <p:ph type="dt" sz="half" idx="10"/>
          </p:nvPr>
        </p:nvSpPr>
        <p:spPr/>
        <p:txBody>
          <a:bodyPr/>
          <a:lstStyle/>
          <a:p>
            <a:fld id="{EF4ECA45-2C48-4156-98F9-88DB618334B8}" type="datetime1">
              <a:rPr lang="en-US" smtClean="0"/>
              <a:t>1/24/2025</a:t>
            </a:fld>
            <a:endParaRPr lang="en-US"/>
          </a:p>
        </p:txBody>
      </p:sp>
      <p:sp>
        <p:nvSpPr>
          <p:cNvPr id="5" name="Footer Placeholder 4">
            <a:extLst>
              <a:ext uri="{FF2B5EF4-FFF2-40B4-BE49-F238E27FC236}">
                <a16:creationId xmlns:a16="http://schemas.microsoft.com/office/drawing/2014/main" id="{E79D564C-0B86-42F1-9DA6-E1ADED383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F3C3C-2ACC-4367-B40B-CCB46C72C5C4}"/>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2682081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3B6892-F518-4263-959E-F1FCC16596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5C5D2D-D1E1-4973-806B-45C6B4A741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C993E7-13B1-451D-8BBA-C1A8C607D382}"/>
              </a:ext>
            </a:extLst>
          </p:cNvPr>
          <p:cNvSpPr>
            <a:spLocks noGrp="1"/>
          </p:cNvSpPr>
          <p:nvPr>
            <p:ph type="dt" sz="half" idx="10"/>
          </p:nvPr>
        </p:nvSpPr>
        <p:spPr/>
        <p:txBody>
          <a:bodyPr/>
          <a:lstStyle/>
          <a:p>
            <a:fld id="{942F8108-C4E3-441E-9811-2EFD05F22999}" type="datetime1">
              <a:rPr lang="en-US" smtClean="0"/>
              <a:t>1/24/2025</a:t>
            </a:fld>
            <a:endParaRPr lang="en-US"/>
          </a:p>
        </p:txBody>
      </p:sp>
      <p:sp>
        <p:nvSpPr>
          <p:cNvPr id="5" name="Footer Placeholder 4">
            <a:extLst>
              <a:ext uri="{FF2B5EF4-FFF2-40B4-BE49-F238E27FC236}">
                <a16:creationId xmlns:a16="http://schemas.microsoft.com/office/drawing/2014/main" id="{B50BC188-70CE-4F59-A732-B8B9C8D73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CFAE69-997A-4B37-96A4-4D3E08540DA1}"/>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2442215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A2A80-A09D-43DE-8E79-287361457A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063DD8-BE2F-4002-AED2-6B680D0F23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26EFE-1C38-43DB-85E9-8D69FA462986}"/>
              </a:ext>
            </a:extLst>
          </p:cNvPr>
          <p:cNvSpPr>
            <a:spLocks noGrp="1"/>
          </p:cNvSpPr>
          <p:nvPr>
            <p:ph type="dt" sz="half" idx="10"/>
          </p:nvPr>
        </p:nvSpPr>
        <p:spPr/>
        <p:txBody>
          <a:bodyPr/>
          <a:lstStyle/>
          <a:p>
            <a:fld id="{2B0586B4-38E5-4932-B222-0A2DA1784AB5}" type="datetime1">
              <a:rPr lang="en-US" smtClean="0"/>
              <a:t>1/24/2025</a:t>
            </a:fld>
            <a:endParaRPr lang="en-US"/>
          </a:p>
        </p:txBody>
      </p:sp>
      <p:sp>
        <p:nvSpPr>
          <p:cNvPr id="5" name="Footer Placeholder 4">
            <a:extLst>
              <a:ext uri="{FF2B5EF4-FFF2-40B4-BE49-F238E27FC236}">
                <a16:creationId xmlns:a16="http://schemas.microsoft.com/office/drawing/2014/main" id="{6928D47B-BED6-47D8-9ED9-49EBEF4C10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DF9B94-AB54-483F-BDB2-9FB26F2A1E63}"/>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3205912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99A56-6212-4512-B510-A6D6EC76AE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AF3169-4D0F-445F-B280-110B3BB94F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643248-346C-4904-8DC5-321FF62346F2}"/>
              </a:ext>
            </a:extLst>
          </p:cNvPr>
          <p:cNvSpPr>
            <a:spLocks noGrp="1"/>
          </p:cNvSpPr>
          <p:nvPr>
            <p:ph type="dt" sz="half" idx="10"/>
          </p:nvPr>
        </p:nvSpPr>
        <p:spPr/>
        <p:txBody>
          <a:bodyPr/>
          <a:lstStyle/>
          <a:p>
            <a:fld id="{731169BE-C099-42B7-9234-13DB4227F4DC}" type="datetime1">
              <a:rPr lang="en-US" smtClean="0"/>
              <a:t>1/24/2025</a:t>
            </a:fld>
            <a:endParaRPr lang="en-US"/>
          </a:p>
        </p:txBody>
      </p:sp>
      <p:sp>
        <p:nvSpPr>
          <p:cNvPr id="5" name="Footer Placeholder 4">
            <a:extLst>
              <a:ext uri="{FF2B5EF4-FFF2-40B4-BE49-F238E27FC236}">
                <a16:creationId xmlns:a16="http://schemas.microsoft.com/office/drawing/2014/main" id="{CB1C8512-CA9D-4A9B-B881-35A428DE8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BDC2A-7F43-49F5-9C33-08459ACBA9F3}"/>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1705246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864E-0810-4A66-97D6-D36932B87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9BAB50-B771-49F8-9340-AF44607837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21998E-4522-4234-BF39-A6D6764B00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7B16DC-B0AC-4759-BFA2-D5E6E2A62F98}"/>
              </a:ext>
            </a:extLst>
          </p:cNvPr>
          <p:cNvSpPr>
            <a:spLocks noGrp="1"/>
          </p:cNvSpPr>
          <p:nvPr>
            <p:ph type="dt" sz="half" idx="10"/>
          </p:nvPr>
        </p:nvSpPr>
        <p:spPr/>
        <p:txBody>
          <a:bodyPr/>
          <a:lstStyle/>
          <a:p>
            <a:fld id="{E79F4F4D-69F4-420C-A789-468B842C9854}" type="datetime1">
              <a:rPr lang="en-US" smtClean="0"/>
              <a:t>1/24/2025</a:t>
            </a:fld>
            <a:endParaRPr lang="en-US"/>
          </a:p>
        </p:txBody>
      </p:sp>
      <p:sp>
        <p:nvSpPr>
          <p:cNvPr id="6" name="Footer Placeholder 5">
            <a:extLst>
              <a:ext uri="{FF2B5EF4-FFF2-40B4-BE49-F238E27FC236}">
                <a16:creationId xmlns:a16="http://schemas.microsoft.com/office/drawing/2014/main" id="{34890996-900C-49FF-8C02-5C18C8F288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05670-F2AE-466A-A1DB-D1B811A84B3E}"/>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2426191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B60DB-923A-49E5-AF83-E95CFCA508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8668CB-74E9-4DB6-82D2-EE06F560B0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9EFC39-089F-4AA0-95E6-AE19F194B1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ADA082-527F-448B-BA4D-76C8512096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28D1B1-3862-4842-90E2-C04593F0DB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5A1965-4F8F-4E53-98C2-F8D1EC3AB139}"/>
              </a:ext>
            </a:extLst>
          </p:cNvPr>
          <p:cNvSpPr>
            <a:spLocks noGrp="1"/>
          </p:cNvSpPr>
          <p:nvPr>
            <p:ph type="dt" sz="half" idx="10"/>
          </p:nvPr>
        </p:nvSpPr>
        <p:spPr/>
        <p:txBody>
          <a:bodyPr/>
          <a:lstStyle/>
          <a:p>
            <a:fld id="{CC730F0D-91B9-4EB7-8277-379949A2A6B6}" type="datetime1">
              <a:rPr lang="en-US" smtClean="0"/>
              <a:t>1/24/2025</a:t>
            </a:fld>
            <a:endParaRPr lang="en-US"/>
          </a:p>
        </p:txBody>
      </p:sp>
      <p:sp>
        <p:nvSpPr>
          <p:cNvPr id="8" name="Footer Placeholder 7">
            <a:extLst>
              <a:ext uri="{FF2B5EF4-FFF2-40B4-BE49-F238E27FC236}">
                <a16:creationId xmlns:a16="http://schemas.microsoft.com/office/drawing/2014/main" id="{6A7E5C18-FCFF-40BD-BE3E-9094248E5D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3B3385-E01D-4DCE-8CF7-916630C592A6}"/>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3405386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5FFB-026D-41F2-B393-879D8F6750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E4CC9-564A-45EB-9F1D-B6A823D0C242}"/>
              </a:ext>
            </a:extLst>
          </p:cNvPr>
          <p:cNvSpPr>
            <a:spLocks noGrp="1"/>
          </p:cNvSpPr>
          <p:nvPr>
            <p:ph type="dt" sz="half" idx="10"/>
          </p:nvPr>
        </p:nvSpPr>
        <p:spPr/>
        <p:txBody>
          <a:bodyPr/>
          <a:lstStyle/>
          <a:p>
            <a:fld id="{33EA8EA1-4A81-4EF0-9FAA-C64699B50D47}" type="datetime1">
              <a:rPr lang="en-US" smtClean="0"/>
              <a:t>1/24/2025</a:t>
            </a:fld>
            <a:endParaRPr lang="en-US"/>
          </a:p>
        </p:txBody>
      </p:sp>
      <p:sp>
        <p:nvSpPr>
          <p:cNvPr id="4" name="Footer Placeholder 3">
            <a:extLst>
              <a:ext uri="{FF2B5EF4-FFF2-40B4-BE49-F238E27FC236}">
                <a16:creationId xmlns:a16="http://schemas.microsoft.com/office/drawing/2014/main" id="{5F372664-25EF-478B-8756-01944F05B3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255B57-5716-4544-ADA8-70CF71A32931}"/>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2509016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961551-FC03-4B33-A373-CCB88558E954}"/>
              </a:ext>
            </a:extLst>
          </p:cNvPr>
          <p:cNvSpPr>
            <a:spLocks noGrp="1"/>
          </p:cNvSpPr>
          <p:nvPr>
            <p:ph type="dt" sz="half" idx="10"/>
          </p:nvPr>
        </p:nvSpPr>
        <p:spPr/>
        <p:txBody>
          <a:bodyPr/>
          <a:lstStyle/>
          <a:p>
            <a:fld id="{DAD4988D-F893-4E3F-B127-E87B857E2102}" type="datetime1">
              <a:rPr lang="en-US" smtClean="0"/>
              <a:t>1/24/2025</a:t>
            </a:fld>
            <a:endParaRPr lang="en-US"/>
          </a:p>
        </p:txBody>
      </p:sp>
      <p:sp>
        <p:nvSpPr>
          <p:cNvPr id="3" name="Footer Placeholder 2">
            <a:extLst>
              <a:ext uri="{FF2B5EF4-FFF2-40B4-BE49-F238E27FC236}">
                <a16:creationId xmlns:a16="http://schemas.microsoft.com/office/drawing/2014/main" id="{D3F78D1F-847E-42B1-9A02-86A6B704B6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D839665-4F96-42C9-B57B-1EE52368EEB1}"/>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1121477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25DFC-02DE-4D65-BE6A-B08F7DF7DA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C329D1-41A4-4DF0-8A68-5FA860137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896406-4630-4B8D-B6F3-50F880BEA9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A37796-F795-4DDA-8A80-6C0F3A69D959}"/>
              </a:ext>
            </a:extLst>
          </p:cNvPr>
          <p:cNvSpPr>
            <a:spLocks noGrp="1"/>
          </p:cNvSpPr>
          <p:nvPr>
            <p:ph type="dt" sz="half" idx="10"/>
          </p:nvPr>
        </p:nvSpPr>
        <p:spPr/>
        <p:txBody>
          <a:bodyPr/>
          <a:lstStyle/>
          <a:p>
            <a:fld id="{E9412FD7-F9C7-4C93-8D93-415A610F37A2}" type="datetime1">
              <a:rPr lang="en-US" smtClean="0"/>
              <a:t>1/24/2025</a:t>
            </a:fld>
            <a:endParaRPr lang="en-US"/>
          </a:p>
        </p:txBody>
      </p:sp>
      <p:sp>
        <p:nvSpPr>
          <p:cNvPr id="6" name="Footer Placeholder 5">
            <a:extLst>
              <a:ext uri="{FF2B5EF4-FFF2-40B4-BE49-F238E27FC236}">
                <a16:creationId xmlns:a16="http://schemas.microsoft.com/office/drawing/2014/main" id="{413C2A30-F7A8-4593-9C3E-6DC35C9289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D4FE9F-D31F-41C6-9D31-F068591882B0}"/>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3342043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6F73-1E2C-4770-8A30-38B940C283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6A76C5-594A-4AA6-924F-BCE494CE3D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6A2BA5-3D80-4A7A-ACE7-838A73AFB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1E49F2-9F87-468D-ADBE-D4203A5B2875}"/>
              </a:ext>
            </a:extLst>
          </p:cNvPr>
          <p:cNvSpPr>
            <a:spLocks noGrp="1"/>
          </p:cNvSpPr>
          <p:nvPr>
            <p:ph type="dt" sz="half" idx="10"/>
          </p:nvPr>
        </p:nvSpPr>
        <p:spPr/>
        <p:txBody>
          <a:bodyPr/>
          <a:lstStyle/>
          <a:p>
            <a:fld id="{C68F1676-4134-433D-800F-686C7F790141}" type="datetime1">
              <a:rPr lang="en-US" smtClean="0"/>
              <a:t>1/24/2025</a:t>
            </a:fld>
            <a:endParaRPr lang="en-US"/>
          </a:p>
        </p:txBody>
      </p:sp>
      <p:sp>
        <p:nvSpPr>
          <p:cNvPr id="6" name="Footer Placeholder 5">
            <a:extLst>
              <a:ext uri="{FF2B5EF4-FFF2-40B4-BE49-F238E27FC236}">
                <a16:creationId xmlns:a16="http://schemas.microsoft.com/office/drawing/2014/main" id="{83DAB9AE-4A26-4A92-A21E-F17FC71111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5AF6EC-0282-43E6-81C9-6330A94BE739}"/>
              </a:ext>
            </a:extLst>
          </p:cNvPr>
          <p:cNvSpPr>
            <a:spLocks noGrp="1"/>
          </p:cNvSpPr>
          <p:nvPr>
            <p:ph type="sldNum" sz="quarter" idx="12"/>
          </p:nvPr>
        </p:nvSpPr>
        <p:spPr/>
        <p:txBody>
          <a:bodyPr/>
          <a:lstStyle/>
          <a:p>
            <a:fld id="{37AF16EB-6F59-4D20-A827-9EC55BF389EC}" type="slidenum">
              <a:rPr lang="en-US" smtClean="0"/>
              <a:t>‹#›</a:t>
            </a:fld>
            <a:endParaRPr lang="en-US"/>
          </a:p>
        </p:txBody>
      </p:sp>
    </p:spTree>
    <p:extLst>
      <p:ext uri="{BB962C8B-B14F-4D97-AF65-F5344CB8AC3E}">
        <p14:creationId xmlns:p14="http://schemas.microsoft.com/office/powerpoint/2010/main" val="426875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85EF24-18C6-4994-9679-F7B2D01F0A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706A00-676F-463D-9D85-3A55314309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53412C-25D3-41EC-ABE9-E388F8CA0A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1BD9-C940-4003-BCAB-2CBDAC8B5642}" type="datetime1">
              <a:rPr lang="en-US" smtClean="0"/>
              <a:t>1/24/2025</a:t>
            </a:fld>
            <a:endParaRPr lang="en-US"/>
          </a:p>
        </p:txBody>
      </p:sp>
      <p:sp>
        <p:nvSpPr>
          <p:cNvPr id="5" name="Footer Placeholder 4">
            <a:extLst>
              <a:ext uri="{FF2B5EF4-FFF2-40B4-BE49-F238E27FC236}">
                <a16:creationId xmlns:a16="http://schemas.microsoft.com/office/drawing/2014/main" id="{F4E645BE-BF7C-4FF6-95E9-01FA2F32B0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7D42E0-2723-4F5B-A357-E86D908F01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F16EB-6F59-4D20-A827-9EC55BF389EC}" type="slidenum">
              <a:rPr lang="en-US" smtClean="0"/>
              <a:t>‹#›</a:t>
            </a:fld>
            <a:endParaRPr lang="en-US"/>
          </a:p>
        </p:txBody>
      </p:sp>
    </p:spTree>
    <p:extLst>
      <p:ext uri="{BB962C8B-B14F-4D97-AF65-F5344CB8AC3E}">
        <p14:creationId xmlns:p14="http://schemas.microsoft.com/office/powerpoint/2010/main" val="3433060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s://nam10.safelinks.protection.outlook.com/?url=https%3A%2F%2Fwww.dir.ca.gov%2Fdosh%2Fheat-illness%2FOutdoor-HIP-Resources.html&amp;data=05%7C02%7Cblittle%40CFBF.COM%7C95e278f7ad014363674e08dc927f4029%7C8213ac7c9da54f9b9c40e0372e5a7659%7C0%7C0%7C638546322941420840%7CUnknown%7CTWFpbGZsb3d8eyJWIjoiMC4wLjAwMDAiLCJQIjoiV2luMzIiLCJBTiI6Ik1haWwiLCJXVCI6Mn0%3D%7C0%7C%7C%7C&amp;sdata=yBxmAINlv1Jg3OZEGisqcX98XOFNGFhHyDkjHqvpm4I%3D&amp;reserved=0" TargetMode="External"/><Relationship Id="rId3" Type="http://schemas.openxmlformats.org/officeDocument/2006/relationships/hyperlink" Target="https://nam10.safelinks.protection.outlook.com/?url=https%3A%2F%2Fwww.dir.ca.gov%2Fdosh%2Fheat-illness%2Findoor.html&amp;data=05%7C02%7Cblittle%40CFBF.COM%7C95e278f7ad014363674e08dc927f4029%7C8213ac7c9da54f9b9c40e0372e5a7659%7C0%7C0%7C638546322941387249%7CUnknown%7CTWFpbGZsb3d8eyJWIjoiMC4wLjAwMDAiLCJQIjoiV2luMzIiLCJBTiI6Ik1haWwiLCJXVCI6Mn0%3D%7C0%7C%7C%7C&amp;sdata=cv6iBgvGeX6dHtyAYCscN0OxKKD4kjWMn38%2Ftu3X5T8%3D&amp;reserved=0" TargetMode="External"/><Relationship Id="rId7" Type="http://schemas.openxmlformats.org/officeDocument/2006/relationships/hyperlink" Target="https://nam10.safelinks.protection.outlook.com/?url=https%3A%2F%2Fwww.dir.ca.gov%2Fdosh%2Fdosh_publications%2FIndoor-Heat-Employees-fs.pdf&amp;data=05%7C02%7Cblittle%40CFBF.COM%7C95e278f7ad014363674e08dc927f4029%7C8213ac7c9da54f9b9c40e0372e5a7659%7C0%7C0%7C638546322941414460%7CUnknown%7CTWFpbGZsb3d8eyJWIjoiMC4wLjAwMDAiLCJQIjoiV2luMzIiLCJBTiI6Ik1haWwiLCJXVCI6Mn0%3D%7C0%7C%7C%7C&amp;sdata=QpUOK1UXRPZWIzLoy%2FieFKy3ks8aNMj0YVtlTrIk8VU%3D&amp;reserved=0" TargetMode="External"/><Relationship Id="rId2" Type="http://schemas.openxmlformats.org/officeDocument/2006/relationships/hyperlink" Target="https://nam10.safelinks.protection.outlook.com/?url=https%3A%2F%2Fwww.dir.ca.gov%2Fdosh%2FHeatIllnessInfo.html&amp;data=05%7C02%7Cblittle%40CFBF.COM%7C95e278f7ad014363674e08dc927f4029%7C8213ac7c9da54f9b9c40e0372e5a7659%7C0%7C0%7C638546322941379971%7CUnknown%7CTWFpbGZsb3d8eyJWIjoiMC4wLjAwMDAiLCJQIjoiV2luMzIiLCJBTiI6Ik1haWwiLCJXVCI6Mn0%3D%7C0%7C%7C%7C&amp;sdata=barwJf9pHULM01SqvVdu8Xk2cubO9eznPiLTgF3uuYM%3D&amp;reserved=0" TargetMode="External"/><Relationship Id="rId1" Type="http://schemas.openxmlformats.org/officeDocument/2006/relationships/slideLayout" Target="../slideLayouts/slideLayout1.xml"/><Relationship Id="rId6" Type="http://schemas.openxmlformats.org/officeDocument/2006/relationships/hyperlink" Target="https://nam10.safelinks.protection.outlook.com/?url=https%3A%2F%2Fwww.dir.ca.gov%2Fdosh%2Fdosh_publications%2FIndoor-Heat-Employers-fs.pdf&amp;data=05%7C02%7Cblittle%40CFBF.COM%7C95e278f7ad014363674e08dc927f4029%7C8213ac7c9da54f9b9c40e0372e5a7659%7C0%7C0%7C638546322941408116%7CUnknown%7CTWFpbGZsb3d8eyJWIjoiMC4wLjAwMDAiLCJQIjoiV2luMzIiLCJBTiI6Ik1haWwiLCJXVCI6Mn0%3D%7C0%7C%7C%7C&amp;sdata=BIVHQDnbcL8FIbr57z7sErHx5UGz1hVtItKM57FQmQo%3D&amp;reserved=0" TargetMode="External"/><Relationship Id="rId5" Type="http://schemas.openxmlformats.org/officeDocument/2006/relationships/hyperlink" Target="https://nam10.safelinks.protection.outlook.com/?url=https%3A%2F%2Fwww.dir.ca.gov%2Fdosh%2Fheat-illness%2FIndoor-faq.html&amp;data=05%7C02%7Cblittle%40CFBF.COM%7C95e278f7ad014363674e08dc927f4029%7C8213ac7c9da54f9b9c40e0372e5a7659%7C0%7C0%7C638546322941401196%7CUnknown%7CTWFpbGZsb3d8eyJWIjoiMC4wLjAwMDAiLCJQIjoiV2luMzIiLCJBTiI6Ik1haWwiLCJXVCI6Mn0%3D%7C0%7C%7C%7C&amp;sdata=MKg7DpnKO4QGOL5soZm%2F09iSIuLTqTlChsr70l%2B1B9A%3D&amp;reserved=0" TargetMode="External"/><Relationship Id="rId4" Type="http://schemas.openxmlformats.org/officeDocument/2006/relationships/hyperlink" Target="https://nam10.safelinks.protection.outlook.com/?url=https%3A%2F%2Fwww.dir.ca.gov%2Fdosh%2Fheat-illness%2FIndoor-HIP-Resources.html&amp;data=05%7C02%7Cblittle%40CFBF.COM%7C95e278f7ad014363674e08dc927f4029%7C8213ac7c9da54f9b9c40e0372e5a7659%7C0%7C0%7C638546322941394288%7CUnknown%7CTWFpbGZsb3d8eyJWIjoiMC4wLjAwMDAiLCJQIjoiV2luMzIiLCJBTiI6Ik1haWwiLCJXVCI6Mn0%3D%7C0%7C%7C%7C&amp;sdata=Ku%2BC1ie8S2ty6Zf9QJ2YfeK29QDrGJvLulTSiXB8swo%3D&amp;reserved=0" TargetMode="External"/><Relationship Id="rId9" Type="http://schemas.openxmlformats.org/officeDocument/2006/relationships/hyperlink" Target="https://nam10.safelinks.protection.outlook.com/?url=https%3A%2F%2Fwww.dir.ca.gov%2Fdosh%2FheatIllnessQA.html&amp;data=05%7C02%7Cblittle%40CFBF.COM%7C95e278f7ad014363674e08dc927f4029%7C8213ac7c9da54f9b9c40e0372e5a7659%7C0%7C0%7C638546322941427557%7CUnknown%7CTWFpbGZsb3d8eyJWIjoiMC4wLjAwMDAiLCJQIjoiV2luMzIiLCJBTiI6Ik1haWwiLCJXVCI6Mn0%3D%7C0%7C%7C%7C&amp;sdata=uCBkkWijfZ7lu5vVekqksxFuHCREQQFWTLNI5v22Po4%3D&amp;reserved=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hyperlink" Target="https://www.dir.ca.gov/dosh/dosh_publications/WPV-Agricultural-for-workers.pdf" TargetMode="External"/><Relationship Id="rId3" Type="http://schemas.openxmlformats.org/officeDocument/2006/relationships/hyperlink" Target="https://www.fels.net/wp-content/uploads/_pda/2024/07/Workplace-Violence-Hazard-Assessment-Form-ENGSPA.pdf" TargetMode="External"/><Relationship Id="rId7" Type="http://schemas.openxmlformats.org/officeDocument/2006/relationships/hyperlink" Target="https://www.dir.ca.gov/dosh/dosh_publications/WPV-Agriculture-for-employers-fs.pdf" TargetMode="External"/><Relationship Id="rId2" Type="http://schemas.openxmlformats.org/officeDocument/2006/relationships/hyperlink" Target="https://www.fels.net/wp-content/uploads/2024/09/WORKPLACE-VIOLENCE-PREVENTION-PROGRAM-ENGSPA.pdf" TargetMode="External"/><Relationship Id="rId1" Type="http://schemas.openxmlformats.org/officeDocument/2006/relationships/slideLayout" Target="../slideLayouts/slideLayout1.xml"/><Relationship Id="rId6" Type="http://schemas.openxmlformats.org/officeDocument/2006/relationships/hyperlink" Target="https://www.dir.ca.gov/dosh/dosh_publications/Model-WPV-Plan-General-Industry.docx" TargetMode="External"/><Relationship Id="rId11" Type="http://schemas.openxmlformats.org/officeDocument/2006/relationships/hyperlink" Target="https://www.dir.ca.gov/dosh/Workplace-Violence/FAQ.html" TargetMode="External"/><Relationship Id="rId5" Type="http://schemas.openxmlformats.org/officeDocument/2006/relationships/hyperlink" Target="https://www.fels.net/wp-content/uploads/_pda/2024/07/Violent-Incident-Log-ENGSPA.pdf" TargetMode="External"/><Relationship Id="rId10" Type="http://schemas.openxmlformats.org/officeDocument/2006/relationships/hyperlink" Target="https://www.dir.ca.gov/dosh/dosh_publications/WPV-General-Industry-for-workers-fs.pdf" TargetMode="External"/><Relationship Id="rId4" Type="http://schemas.openxmlformats.org/officeDocument/2006/relationships/hyperlink" Target="https://www.fels.net/wp-content/uploads/_pda/2024/07/Workplace-Violence-Training-Topics-ENGSPA.pdf" TargetMode="External"/><Relationship Id="rId9" Type="http://schemas.openxmlformats.org/officeDocument/2006/relationships/hyperlink" Target="https://www.dir.ca.gov/dosh/dosh_publications/WPV-General-Industry-for-employers-fs.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www.fels.net/" TargetMode="External"/><Relationship Id="rId2" Type="http://schemas.openxmlformats.org/officeDocument/2006/relationships/hyperlink" Target="mailto:blittle@fels.net" TargetMode="External"/><Relationship Id="rId1" Type="http://schemas.openxmlformats.org/officeDocument/2006/relationships/slideLayout" Target="../slideLayouts/slideLayout1.xml"/><Relationship Id="rId4" Type="http://schemas.openxmlformats.org/officeDocument/2006/relationships/hyperlink" Target="mailto:blittle@cfbf.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giannini.ucop.edu/publications/are-update/issues/2023/27/1/californias-overtime-law-for-agricultural-workers/" TargetMode="External"/><Relationship Id="rId2" Type="http://schemas.openxmlformats.org/officeDocument/2006/relationships/hyperlink" Target="https://mura.cfbf.com/sites/cfbv2/assets/Image/Overtime-phase-in-+-MW-increase-table-with-color-watermark-rev-2408.pdf"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mura.cfbf.com/sites/cfbv2/assets/Image/Overtime-phase-in-+-MW-increase-table-with-color-watermark-rev-2408.pdf" TargetMode="External"/><Relationship Id="rId2" Type="http://schemas.openxmlformats.org/officeDocument/2006/relationships/hyperlink" Target="One%20Way%20or%20Another,%20The%20Minimum%20Wage%20is%20Going%20Up%20in%20California%20on%20January%201,"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DF7C-C609-489B-BA5A-18BB868C70E4}"/>
              </a:ext>
            </a:extLst>
          </p:cNvPr>
          <p:cNvSpPr>
            <a:spLocks noGrp="1"/>
          </p:cNvSpPr>
          <p:nvPr>
            <p:ph type="ctrTitle"/>
          </p:nvPr>
        </p:nvSpPr>
        <p:spPr>
          <a:xfrm>
            <a:off x="1746504" y="459147"/>
            <a:ext cx="9144000" cy="932774"/>
          </a:xfrm>
        </p:spPr>
        <p:txBody>
          <a:bodyPr>
            <a:noAutofit/>
          </a:bodyPr>
          <a:lstStyle/>
          <a:p>
            <a:r>
              <a:rPr lang="en-US" sz="4400" b="1" dirty="0">
                <a:solidFill>
                  <a:srgbClr val="046A38"/>
                </a:solidFill>
                <a:latin typeface="+mn-lt"/>
              </a:rPr>
              <a:t>2025 is Here; Are You Ready? </a:t>
            </a:r>
          </a:p>
        </p:txBody>
      </p:sp>
      <p:sp>
        <p:nvSpPr>
          <p:cNvPr id="3" name="Subtitle 2">
            <a:extLst>
              <a:ext uri="{FF2B5EF4-FFF2-40B4-BE49-F238E27FC236}">
                <a16:creationId xmlns:a16="http://schemas.microsoft.com/office/drawing/2014/main" id="{D1C25015-99FA-4206-B10C-B9DFF57036DD}"/>
              </a:ext>
            </a:extLst>
          </p:cNvPr>
          <p:cNvSpPr>
            <a:spLocks noGrp="1"/>
          </p:cNvSpPr>
          <p:nvPr>
            <p:ph type="subTitle" idx="1"/>
          </p:nvPr>
        </p:nvSpPr>
        <p:spPr>
          <a:xfrm>
            <a:off x="484632" y="1466410"/>
            <a:ext cx="11119104" cy="4985189"/>
          </a:xfrm>
        </p:spPr>
        <p:txBody>
          <a:bodyPr>
            <a:normAutofit/>
          </a:bodyPr>
          <a:lstStyle/>
          <a:p>
            <a:r>
              <a:rPr lang="en-US" sz="3600" dirty="0">
                <a:solidFill>
                  <a:schemeClr val="tx1"/>
                </a:solidFill>
              </a:rPr>
              <a:t>Bryan Little</a:t>
            </a:r>
          </a:p>
          <a:p>
            <a:r>
              <a:rPr lang="en-US" sz="3600" dirty="0">
                <a:solidFill>
                  <a:schemeClr val="tx1"/>
                </a:solidFill>
              </a:rPr>
              <a:t>Chief Operating Officer</a:t>
            </a:r>
          </a:p>
          <a:p>
            <a:r>
              <a:rPr lang="en-US" sz="3600" dirty="0">
                <a:solidFill>
                  <a:schemeClr val="tx1"/>
                </a:solidFill>
              </a:rPr>
              <a:t>Farm Employers Labor Service</a:t>
            </a:r>
          </a:p>
          <a:p>
            <a:endParaRPr lang="en-US" sz="3600" dirty="0"/>
          </a:p>
          <a:p>
            <a:r>
              <a:rPr lang="en-US" sz="3600" dirty="0"/>
              <a:t>Senior Director, Policy Advocacy</a:t>
            </a:r>
          </a:p>
          <a:p>
            <a:r>
              <a:rPr lang="en-US" sz="3600" dirty="0">
                <a:solidFill>
                  <a:schemeClr val="tx1"/>
                </a:solidFill>
              </a:rPr>
              <a:t>California Farm Bureau</a:t>
            </a:r>
          </a:p>
          <a:p>
            <a:pPr marL="800100" lvl="1" indent="-342900" algn="l">
              <a:buFont typeface="Arial" panose="020B0604020202020204" pitchFamily="34" charset="0"/>
              <a:buChar char="•"/>
            </a:pPr>
            <a:endParaRPr lang="en-US" dirty="0">
              <a:solidFill>
                <a:schemeClr val="accent6">
                  <a:lumMod val="50000"/>
                </a:schemeClr>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pic>
        <p:nvPicPr>
          <p:cNvPr id="5" name="Picture 4" descr="Text&#10;&#10;Description automatically generated">
            <a:extLst>
              <a:ext uri="{FF2B5EF4-FFF2-40B4-BE49-F238E27FC236}">
                <a16:creationId xmlns:a16="http://schemas.microsoft.com/office/drawing/2014/main" id="{313FF243-AE67-4EB7-9966-FA93D9BD16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3787" y="5189412"/>
            <a:ext cx="3810868" cy="1092449"/>
          </a:xfrm>
          <a:prstGeom prst="rect">
            <a:avLst/>
          </a:prstGeom>
        </p:spPr>
      </p:pic>
      <p:sp>
        <p:nvSpPr>
          <p:cNvPr id="4" name="Slide Number Placeholder 3">
            <a:extLst>
              <a:ext uri="{FF2B5EF4-FFF2-40B4-BE49-F238E27FC236}">
                <a16:creationId xmlns:a16="http://schemas.microsoft.com/office/drawing/2014/main" id="{FEC0E146-0713-9D9F-3CAA-93339C8BECAF}"/>
              </a:ext>
            </a:extLst>
          </p:cNvPr>
          <p:cNvSpPr>
            <a:spLocks noGrp="1"/>
          </p:cNvSpPr>
          <p:nvPr>
            <p:ph type="sldNum" sz="quarter" idx="12"/>
          </p:nvPr>
        </p:nvSpPr>
        <p:spPr/>
        <p:txBody>
          <a:bodyPr/>
          <a:lstStyle/>
          <a:p>
            <a:fld id="{37AF16EB-6F59-4D20-A827-9EC55BF389EC}" type="slidenum">
              <a:rPr lang="en-US" smtClean="0"/>
              <a:t>1</a:t>
            </a:fld>
            <a:endParaRPr lang="en-US"/>
          </a:p>
        </p:txBody>
      </p:sp>
    </p:spTree>
    <p:extLst>
      <p:ext uri="{BB962C8B-B14F-4D97-AF65-F5344CB8AC3E}">
        <p14:creationId xmlns:p14="http://schemas.microsoft.com/office/powerpoint/2010/main" val="48424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55CDE-7DB9-852B-D6CE-2FE4B48498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6ADCFA-D250-B53C-9BDD-71EEB0ACF8F5}"/>
              </a:ext>
            </a:extLst>
          </p:cNvPr>
          <p:cNvSpPr>
            <a:spLocks noGrp="1"/>
          </p:cNvSpPr>
          <p:nvPr>
            <p:ph type="ctrTitle"/>
          </p:nvPr>
        </p:nvSpPr>
        <p:spPr>
          <a:xfrm>
            <a:off x="1524000" y="484385"/>
            <a:ext cx="9144000" cy="1092448"/>
          </a:xfrm>
        </p:spPr>
        <p:txBody>
          <a:bodyPr>
            <a:noAutofit/>
          </a:bodyPr>
          <a:lstStyle/>
          <a:p>
            <a:r>
              <a:rPr lang="en-US" sz="3200" b="1" dirty="0">
                <a:solidFill>
                  <a:srgbClr val="046A38"/>
                </a:solidFill>
                <a:latin typeface="+mn-lt"/>
              </a:rPr>
              <a:t>Basic Requirements of the New </a:t>
            </a:r>
            <a:br>
              <a:rPr lang="en-US" sz="3200" b="1" dirty="0">
                <a:solidFill>
                  <a:srgbClr val="046A38"/>
                </a:solidFill>
                <a:latin typeface="+mn-lt"/>
              </a:rPr>
            </a:br>
            <a:r>
              <a:rPr lang="en-US" sz="3200" b="1" dirty="0">
                <a:solidFill>
                  <a:srgbClr val="046A38"/>
                </a:solidFill>
                <a:latin typeface="+mn-lt"/>
              </a:rPr>
              <a:t>Indoor Heat Standard</a:t>
            </a:r>
          </a:p>
        </p:txBody>
      </p:sp>
      <p:sp>
        <p:nvSpPr>
          <p:cNvPr id="3" name="Subtitle 2">
            <a:extLst>
              <a:ext uri="{FF2B5EF4-FFF2-40B4-BE49-F238E27FC236}">
                <a16:creationId xmlns:a16="http://schemas.microsoft.com/office/drawing/2014/main" id="{3A525BE0-DFFA-4629-F7D7-E7CC7287A83B}"/>
              </a:ext>
            </a:extLst>
          </p:cNvPr>
          <p:cNvSpPr>
            <a:spLocks noGrp="1"/>
          </p:cNvSpPr>
          <p:nvPr>
            <p:ph type="subTitle" idx="1"/>
          </p:nvPr>
        </p:nvSpPr>
        <p:spPr>
          <a:xfrm>
            <a:off x="512064" y="1618488"/>
            <a:ext cx="11274552" cy="5120640"/>
          </a:xfrm>
        </p:spPr>
        <p:txBody>
          <a:bodyPr>
            <a:normAutofit fontScale="25000" lnSpcReduction="20000"/>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8000" b="0" i="0" u="none" strike="noStrike" kern="1200" cap="none" spc="0" normalizeH="0" baseline="0" noProof="0" dirty="0">
                <a:ln>
                  <a:noFill/>
                </a:ln>
                <a:solidFill>
                  <a:prstClr val="black"/>
                </a:solidFill>
                <a:effectLst/>
                <a:uLnTx/>
                <a:uFillTx/>
                <a:latin typeface="Calibri"/>
                <a:ea typeface="+mn-ea"/>
                <a:cs typeface="+mn-cs"/>
              </a:rPr>
              <a:t>Use </a:t>
            </a:r>
            <a:r>
              <a:rPr kumimoji="0" lang="en-US" altLang="en-US" sz="8000" b="1" i="0" u="none" strike="noStrike" kern="1200" cap="none" spc="0" normalizeH="0" baseline="0" noProof="0" dirty="0">
                <a:ln>
                  <a:noFill/>
                </a:ln>
                <a:solidFill>
                  <a:srgbClr val="046A38"/>
                </a:solidFill>
                <a:effectLst/>
                <a:uLnTx/>
                <a:uFillTx/>
                <a:latin typeface="Calibri"/>
                <a:ea typeface="+mn-ea"/>
                <a:cs typeface="+mn-cs"/>
              </a:rPr>
              <a:t>feasible engineering controls </a:t>
            </a:r>
            <a:r>
              <a:rPr kumimoji="0" lang="en-US" altLang="en-US" sz="8000" b="0" i="0" u="none" strike="noStrike" kern="1200" cap="none" spc="0" normalizeH="0" baseline="0" noProof="0" dirty="0">
                <a:ln>
                  <a:noFill/>
                </a:ln>
                <a:solidFill>
                  <a:prstClr val="black"/>
                </a:solidFill>
                <a:effectLst/>
                <a:uLnTx/>
                <a:uFillTx/>
                <a:latin typeface="Calibri"/>
                <a:ea typeface="+mn-ea"/>
                <a:cs typeface="+mn-cs"/>
              </a:rPr>
              <a:t>to lower the temperature to below 87˚ F where employees are present, or below 82˚ F where employees wear clothing that restricts heat removal</a:t>
            </a:r>
          </a:p>
          <a:p>
            <a:pPr algn="l" eaLnBrk="0" fontAlgn="base" hangingPunct="0">
              <a:lnSpc>
                <a:spcPct val="100000"/>
              </a:lnSpc>
              <a:spcBef>
                <a:spcPct val="20000"/>
              </a:spcBef>
              <a:spcAft>
                <a:spcPct val="0"/>
              </a:spcAft>
              <a:defRPr/>
            </a:pPr>
            <a:endParaRPr kumimoji="0" lang="en-US" altLang="en-US" sz="80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8000" b="0" i="0" u="none" strike="noStrike" kern="1200" cap="none" spc="0" normalizeH="0" baseline="0" noProof="0" dirty="0">
                <a:ln>
                  <a:noFill/>
                </a:ln>
                <a:solidFill>
                  <a:prstClr val="black"/>
                </a:solidFill>
                <a:effectLst/>
                <a:uLnTx/>
                <a:uFillTx/>
                <a:latin typeface="Calibri"/>
                <a:ea typeface="+mn-ea"/>
                <a:cs typeface="+mn-cs"/>
              </a:rPr>
              <a:t>Use </a:t>
            </a:r>
            <a:r>
              <a:rPr kumimoji="0" lang="en-US" altLang="en-US" sz="8000" b="1" i="0" u="none" strike="noStrike" kern="1200" cap="none" spc="0" normalizeH="0" baseline="0" noProof="0" dirty="0">
                <a:ln>
                  <a:noFill/>
                </a:ln>
                <a:solidFill>
                  <a:srgbClr val="046A38"/>
                </a:solidFill>
                <a:effectLst/>
                <a:uLnTx/>
                <a:uFillTx/>
                <a:latin typeface="Calibri"/>
                <a:ea typeface="+mn-ea"/>
                <a:cs typeface="+mn-cs"/>
              </a:rPr>
              <a:t>feasible administrative controls or personal protective equipment </a:t>
            </a:r>
            <a:r>
              <a:rPr kumimoji="0" lang="en-US" altLang="en-US" sz="8000" b="0" i="0" u="none" strike="noStrike" kern="1200" cap="none" spc="0" normalizeH="0" baseline="0" noProof="0" dirty="0">
                <a:ln>
                  <a:noFill/>
                </a:ln>
                <a:solidFill>
                  <a:prstClr val="black"/>
                </a:solidFill>
                <a:effectLst/>
                <a:uLnTx/>
                <a:uFillTx/>
                <a:latin typeface="Calibri"/>
                <a:ea typeface="+mn-ea"/>
                <a:cs typeface="+mn-cs"/>
              </a:rPr>
              <a:t>to reduce risk of heat exposure where engineering controls are infeasible</a:t>
            </a:r>
          </a:p>
          <a:p>
            <a:pPr algn="l" eaLnBrk="0" fontAlgn="base" hangingPunct="0">
              <a:lnSpc>
                <a:spcPct val="100000"/>
              </a:lnSpc>
              <a:spcBef>
                <a:spcPct val="20000"/>
              </a:spcBef>
              <a:spcAft>
                <a:spcPct val="0"/>
              </a:spcAft>
              <a:defRPr/>
            </a:pPr>
            <a:endParaRPr kumimoji="0" lang="en-US" altLang="en-US" sz="80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8000" b="1" i="0" u="none" strike="noStrike" kern="1200" cap="none" spc="0" normalizeH="0" baseline="0" noProof="0" dirty="0">
                <a:ln>
                  <a:noFill/>
                </a:ln>
                <a:solidFill>
                  <a:srgbClr val="046A38"/>
                </a:solidFill>
                <a:effectLst/>
                <a:uLnTx/>
                <a:uFillTx/>
                <a:latin typeface="Calibri"/>
                <a:ea typeface="+mn-ea"/>
                <a:cs typeface="+mn-cs"/>
              </a:rPr>
              <a:t>Default to PPE where neither engineering controls nor administrative controls can adequately protect against heat hazards</a:t>
            </a:r>
          </a:p>
          <a:p>
            <a:pPr algn="l" eaLnBrk="0" fontAlgn="base" hangingPunct="0">
              <a:lnSpc>
                <a:spcPct val="100000"/>
              </a:lnSpc>
              <a:spcBef>
                <a:spcPct val="20000"/>
              </a:spcBef>
              <a:spcAft>
                <a:spcPct val="0"/>
              </a:spcAft>
              <a:defRPr/>
            </a:pPr>
            <a:endParaRPr kumimoji="0" lang="en-US" altLang="en-US" sz="80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8000" b="0" i="0" u="none" strike="noStrike" kern="1200" cap="none" spc="0" normalizeH="0" baseline="0" noProof="0" dirty="0">
                <a:ln>
                  <a:noFill/>
                </a:ln>
                <a:solidFill>
                  <a:prstClr val="black"/>
                </a:solidFill>
                <a:effectLst/>
                <a:uLnTx/>
                <a:uFillTx/>
                <a:latin typeface="Calibri"/>
                <a:ea typeface="+mn-ea"/>
                <a:cs typeface="+mn-cs"/>
              </a:rPr>
              <a:t>Create and maintain </a:t>
            </a:r>
            <a:r>
              <a:rPr kumimoji="0" lang="en-US" altLang="en-US" sz="8000" b="1" i="0" u="none" strike="noStrike" kern="1200" cap="none" spc="0" normalizeH="0" baseline="0" noProof="0" dirty="0">
                <a:ln>
                  <a:noFill/>
                </a:ln>
                <a:solidFill>
                  <a:srgbClr val="046A38"/>
                </a:solidFill>
                <a:effectLst/>
                <a:uLnTx/>
                <a:uFillTx/>
                <a:latin typeface="Calibri"/>
                <a:ea typeface="+mn-ea"/>
                <a:cs typeface="+mn-cs"/>
              </a:rPr>
              <a:t>emergency response and employee monitoring procedures</a:t>
            </a:r>
          </a:p>
          <a:p>
            <a:pPr algn="l" eaLnBrk="0" fontAlgn="base" hangingPunct="0">
              <a:lnSpc>
                <a:spcPct val="100000"/>
              </a:lnSpc>
              <a:spcBef>
                <a:spcPct val="20000"/>
              </a:spcBef>
              <a:spcAft>
                <a:spcPct val="0"/>
              </a:spcAft>
              <a:defRPr/>
            </a:pPr>
            <a:endParaRPr kumimoji="0" lang="en-US" altLang="en-US" sz="80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8000" b="1" i="0" u="none" strike="noStrike" kern="1200" cap="none" spc="0" normalizeH="0" baseline="0" noProof="0" dirty="0">
                <a:ln>
                  <a:noFill/>
                </a:ln>
                <a:solidFill>
                  <a:srgbClr val="046A38"/>
                </a:solidFill>
                <a:effectLst/>
                <a:uLnTx/>
                <a:uFillTx/>
                <a:latin typeface="Calibri"/>
                <a:ea typeface="+mn-ea"/>
                <a:cs typeface="+mn-cs"/>
              </a:rPr>
              <a:t>Implement response procedures when employees exhibit signs of heat illness</a:t>
            </a:r>
          </a:p>
          <a:p>
            <a:pPr algn="l" eaLnBrk="0" fontAlgn="base" hangingPunct="0">
              <a:lnSpc>
                <a:spcPct val="100000"/>
              </a:lnSpc>
              <a:spcBef>
                <a:spcPct val="20000"/>
              </a:spcBef>
              <a:spcAft>
                <a:spcPct val="0"/>
              </a:spcAft>
              <a:defRPr/>
            </a:pPr>
            <a:endParaRPr kumimoji="0" lang="en-US" altLang="en-US" sz="80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8000" b="1" i="0" u="none" strike="noStrike" kern="1200" cap="none" spc="0" normalizeH="0" baseline="0" noProof="0" dirty="0">
                <a:ln>
                  <a:noFill/>
                </a:ln>
                <a:solidFill>
                  <a:srgbClr val="046A38"/>
                </a:solidFill>
                <a:effectLst/>
                <a:uLnTx/>
                <a:uFillTx/>
                <a:latin typeface="Calibri"/>
                <a:ea typeface="+mn-ea"/>
                <a:cs typeface="+mn-cs"/>
              </a:rPr>
              <a:t>Create and implement (when appropriate) procedures for close observation </a:t>
            </a:r>
            <a:r>
              <a:rPr kumimoji="0" lang="en-US" altLang="en-US" sz="8000" b="0" i="0" u="none" strike="noStrike" kern="1200" cap="none" spc="0" normalizeH="0" baseline="0" noProof="0" dirty="0">
                <a:ln>
                  <a:noFill/>
                </a:ln>
                <a:solidFill>
                  <a:prstClr val="black"/>
                </a:solidFill>
                <a:effectLst/>
                <a:uLnTx/>
                <a:uFillTx/>
                <a:latin typeface="Calibri"/>
                <a:ea typeface="+mn-ea"/>
                <a:cs typeface="+mn-cs"/>
              </a:rPr>
              <a:t>during 14-day acclimatization period or a heat wave (when the temperature exceeds 80˚ F and 10˚ hotter than the average for the five prior days)</a:t>
            </a:r>
          </a:p>
          <a:p>
            <a:pPr algn="l" eaLnBrk="0" fontAlgn="base" hangingPunct="0">
              <a:lnSpc>
                <a:spcPct val="100000"/>
              </a:lnSpc>
              <a:spcBef>
                <a:spcPct val="20000"/>
              </a:spcBef>
              <a:spcAft>
                <a:spcPct val="0"/>
              </a:spcAft>
              <a:defRPr/>
            </a:pPr>
            <a:endParaRPr kumimoji="0" lang="en-US" altLang="en-US" sz="4400" b="0" i="0" u="none" strike="noStrike" kern="1200" cap="none" spc="0" normalizeH="0" baseline="0" noProof="0" dirty="0">
              <a:ln>
                <a:noFill/>
              </a:ln>
              <a:solidFill>
                <a:prstClr val="black"/>
              </a:solidFill>
              <a:effectLst/>
              <a:uLnTx/>
              <a:uFillTx/>
              <a:latin typeface="Calibri"/>
              <a:ea typeface="+mn-ea"/>
              <a:cs typeface="+mn-cs"/>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CEEECE6E-FC61-15FA-4B23-E0753CFBCB9F}"/>
              </a:ext>
            </a:extLst>
          </p:cNvPr>
          <p:cNvSpPr>
            <a:spLocks noGrp="1"/>
          </p:cNvSpPr>
          <p:nvPr>
            <p:ph type="sldNum" sz="quarter" idx="12"/>
          </p:nvPr>
        </p:nvSpPr>
        <p:spPr/>
        <p:txBody>
          <a:bodyPr/>
          <a:lstStyle/>
          <a:p>
            <a:fld id="{37AF16EB-6F59-4D20-A827-9EC55BF389EC}" type="slidenum">
              <a:rPr lang="en-US" smtClean="0"/>
              <a:t>10</a:t>
            </a:fld>
            <a:endParaRPr lang="en-US"/>
          </a:p>
        </p:txBody>
      </p:sp>
    </p:spTree>
    <p:extLst>
      <p:ext uri="{BB962C8B-B14F-4D97-AF65-F5344CB8AC3E}">
        <p14:creationId xmlns:p14="http://schemas.microsoft.com/office/powerpoint/2010/main" val="3316777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EC9BE-8A76-4B2A-127F-957A73A42F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7CEC6-5723-A563-FBE1-F8F6D37E7FB3}"/>
              </a:ext>
            </a:extLst>
          </p:cNvPr>
          <p:cNvSpPr>
            <a:spLocks noGrp="1"/>
          </p:cNvSpPr>
          <p:nvPr>
            <p:ph type="ctrTitle"/>
          </p:nvPr>
        </p:nvSpPr>
        <p:spPr>
          <a:xfrm>
            <a:off x="1524000" y="484385"/>
            <a:ext cx="9144000" cy="704335"/>
          </a:xfrm>
        </p:spPr>
        <p:txBody>
          <a:bodyPr>
            <a:noAutofit/>
          </a:bodyPr>
          <a:lstStyle/>
          <a:p>
            <a:r>
              <a:rPr lang="en-US" sz="3200" b="1" dirty="0">
                <a:solidFill>
                  <a:srgbClr val="046A38"/>
                </a:solidFill>
                <a:latin typeface="+mn-lt"/>
              </a:rPr>
              <a:t>A Discussion about Feasibility &amp; Controls</a:t>
            </a:r>
          </a:p>
        </p:txBody>
      </p:sp>
      <p:sp>
        <p:nvSpPr>
          <p:cNvPr id="3" name="Subtitle 2">
            <a:extLst>
              <a:ext uri="{FF2B5EF4-FFF2-40B4-BE49-F238E27FC236}">
                <a16:creationId xmlns:a16="http://schemas.microsoft.com/office/drawing/2014/main" id="{BEC7AED7-82C8-CAC7-A060-891A8A10A71B}"/>
              </a:ext>
            </a:extLst>
          </p:cNvPr>
          <p:cNvSpPr>
            <a:spLocks noGrp="1"/>
          </p:cNvSpPr>
          <p:nvPr>
            <p:ph type="subTitle" idx="1"/>
          </p:nvPr>
        </p:nvSpPr>
        <p:spPr>
          <a:xfrm>
            <a:off x="1524000" y="1289304"/>
            <a:ext cx="9144000" cy="5449824"/>
          </a:xfrm>
        </p:spPr>
        <p:txBody>
          <a:bodyPr>
            <a:normAutofit/>
          </a:bodyPr>
          <a:lstStyle/>
          <a:p>
            <a:pPr algn="l" eaLnBrk="0" fontAlgn="base" hangingPunct="0">
              <a:lnSpc>
                <a:spcPct val="100000"/>
              </a:lnSpc>
              <a:spcBef>
                <a:spcPct val="20000"/>
              </a:spcBef>
              <a:spcAft>
                <a:spcPct val="0"/>
              </a:spcAft>
              <a:defRPr/>
            </a:pPr>
            <a:r>
              <a:rPr kumimoji="0" lang="en-US" altLang="en-US" sz="3100" b="0" i="0" u="none" strike="noStrike" kern="1200" cap="none" spc="0" normalizeH="0" baseline="0" noProof="0" dirty="0">
                <a:ln>
                  <a:noFill/>
                </a:ln>
                <a:solidFill>
                  <a:prstClr val="black"/>
                </a:solidFill>
                <a:effectLst/>
                <a:uLnTx/>
                <a:uFillTx/>
                <a:latin typeface="Calibri"/>
                <a:ea typeface="+mn-ea"/>
                <a:cs typeface="+mn-cs"/>
              </a:rPr>
              <a:t>When are engineering controls “feasible”?</a:t>
            </a:r>
          </a:p>
          <a:p>
            <a:pPr algn="l" eaLnBrk="0" fontAlgn="base" hangingPunct="0">
              <a:lnSpc>
                <a:spcPct val="100000"/>
              </a:lnSpc>
              <a:spcBef>
                <a:spcPct val="20000"/>
              </a:spcBef>
              <a:spcAft>
                <a:spcPct val="0"/>
              </a:spcAft>
              <a:defRPr/>
            </a:pPr>
            <a:endParaRPr kumimoji="0" lang="en-US" altLang="en-US" sz="31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lang="en-US" altLang="en-US" sz="3100" dirty="0">
                <a:solidFill>
                  <a:prstClr val="black"/>
                </a:solidFill>
                <a:latin typeface="Calibri"/>
              </a:rPr>
              <a:t>What the @#%*does “feasible” mean?</a:t>
            </a:r>
          </a:p>
          <a:p>
            <a:pPr algn="l" eaLnBrk="0" fontAlgn="base" hangingPunct="0">
              <a:lnSpc>
                <a:spcPct val="100000"/>
              </a:lnSpc>
              <a:spcBef>
                <a:spcPct val="20000"/>
              </a:spcBef>
              <a:spcAft>
                <a:spcPct val="0"/>
              </a:spcAft>
              <a:defRPr/>
            </a:pPr>
            <a:endParaRPr lang="en-US" altLang="en-US" sz="3100" dirty="0">
              <a:solidFill>
                <a:prstClr val="black"/>
              </a:solidFill>
              <a:latin typeface="Calibri"/>
            </a:endParaRPr>
          </a:p>
          <a:p>
            <a:pPr algn="l" eaLnBrk="0" fontAlgn="base" hangingPunct="0">
              <a:lnSpc>
                <a:spcPct val="100000"/>
              </a:lnSpc>
              <a:spcBef>
                <a:spcPct val="20000"/>
              </a:spcBef>
              <a:spcAft>
                <a:spcPct val="0"/>
              </a:spcAft>
              <a:defRPr/>
            </a:pPr>
            <a:r>
              <a:rPr lang="en-US" altLang="en-US" sz="3100" dirty="0">
                <a:solidFill>
                  <a:prstClr val="black"/>
                </a:solidFill>
                <a:latin typeface="Calibri"/>
              </a:rPr>
              <a:t>How do you know when administrative controls are “adequately protective”?</a:t>
            </a:r>
          </a:p>
          <a:p>
            <a:pPr algn="l" eaLnBrk="0" fontAlgn="base" hangingPunct="0">
              <a:lnSpc>
                <a:spcPct val="100000"/>
              </a:lnSpc>
              <a:spcBef>
                <a:spcPct val="20000"/>
              </a:spcBef>
              <a:spcAft>
                <a:spcPct val="0"/>
              </a:spcAft>
              <a:defRPr/>
            </a:pPr>
            <a:endParaRPr kumimoji="0" lang="en-US" altLang="en-US" sz="31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lang="en-US" altLang="en-US" sz="3100" dirty="0">
                <a:solidFill>
                  <a:prstClr val="black"/>
                </a:solidFill>
                <a:latin typeface="Calibri"/>
              </a:rPr>
              <a:t>Can you go straight to PPE? When?</a:t>
            </a:r>
            <a:endParaRPr kumimoji="0" lang="en-US" altLang="en-US" sz="3100" b="0" i="0" u="none" strike="noStrike" kern="1200" cap="none" spc="0" normalizeH="0" baseline="0" noProof="0" dirty="0">
              <a:ln>
                <a:noFill/>
              </a:ln>
              <a:solidFill>
                <a:prstClr val="black"/>
              </a:solidFill>
              <a:effectLst/>
              <a:uLnTx/>
              <a:uFillTx/>
              <a:latin typeface="Calibri"/>
              <a:ea typeface="+mn-ea"/>
              <a:cs typeface="+mn-cs"/>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69E5956C-BE14-327A-7A8E-274A1F1FFC81}"/>
              </a:ext>
            </a:extLst>
          </p:cNvPr>
          <p:cNvSpPr>
            <a:spLocks noGrp="1"/>
          </p:cNvSpPr>
          <p:nvPr>
            <p:ph type="sldNum" sz="quarter" idx="12"/>
          </p:nvPr>
        </p:nvSpPr>
        <p:spPr/>
        <p:txBody>
          <a:bodyPr/>
          <a:lstStyle/>
          <a:p>
            <a:fld id="{37AF16EB-6F59-4D20-A827-9EC55BF389EC}" type="slidenum">
              <a:rPr lang="en-US" smtClean="0"/>
              <a:t>11</a:t>
            </a:fld>
            <a:endParaRPr lang="en-US"/>
          </a:p>
        </p:txBody>
      </p:sp>
    </p:spTree>
    <p:extLst>
      <p:ext uri="{BB962C8B-B14F-4D97-AF65-F5344CB8AC3E}">
        <p14:creationId xmlns:p14="http://schemas.microsoft.com/office/powerpoint/2010/main" val="547214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62297-1FDC-3C62-6A1F-08C2250ED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C95D0-B32A-685B-2FF2-ABFDA7E67F9C}"/>
              </a:ext>
            </a:extLst>
          </p:cNvPr>
          <p:cNvSpPr>
            <a:spLocks noGrp="1"/>
          </p:cNvSpPr>
          <p:nvPr>
            <p:ph type="ctrTitle"/>
          </p:nvPr>
        </p:nvSpPr>
        <p:spPr>
          <a:xfrm>
            <a:off x="1524000" y="484385"/>
            <a:ext cx="9144000" cy="603751"/>
          </a:xfrm>
        </p:spPr>
        <p:txBody>
          <a:bodyPr>
            <a:noAutofit/>
          </a:bodyPr>
          <a:lstStyle/>
          <a:p>
            <a:r>
              <a:rPr lang="en-US" sz="3200" b="1" dirty="0">
                <a:solidFill>
                  <a:srgbClr val="046A38"/>
                </a:solidFill>
                <a:latin typeface="+mn-lt"/>
              </a:rPr>
              <a:t>Employer Compliance Resources</a:t>
            </a:r>
          </a:p>
        </p:txBody>
      </p:sp>
      <p:sp>
        <p:nvSpPr>
          <p:cNvPr id="3" name="Subtitle 2">
            <a:extLst>
              <a:ext uri="{FF2B5EF4-FFF2-40B4-BE49-F238E27FC236}">
                <a16:creationId xmlns:a16="http://schemas.microsoft.com/office/drawing/2014/main" id="{7FF0EB84-469F-6019-23BC-04B82984310F}"/>
              </a:ext>
            </a:extLst>
          </p:cNvPr>
          <p:cNvSpPr>
            <a:spLocks noGrp="1"/>
          </p:cNvSpPr>
          <p:nvPr>
            <p:ph type="subTitle" idx="1"/>
          </p:nvPr>
        </p:nvSpPr>
        <p:spPr>
          <a:xfrm>
            <a:off x="868680" y="1207008"/>
            <a:ext cx="10680192" cy="5532120"/>
          </a:xfrm>
        </p:spPr>
        <p:txBody>
          <a:bodyPr>
            <a:normAutofit fontScale="47500" lnSpcReduction="20000"/>
          </a:bodyPr>
          <a:lstStyle/>
          <a:p>
            <a:pPr algn="l"/>
            <a:r>
              <a:rPr lang="en-US" sz="4400" b="1" i="0" dirty="0">
                <a:solidFill>
                  <a:srgbClr val="046A38"/>
                </a:solidFill>
                <a:effectLst/>
                <a:hlinkClick r:id="rId2">
                  <a:extLst>
                    <a:ext uri="{A12FA001-AC4F-418D-AE19-62706E023703}">
                      <ahyp:hlinkClr xmlns:ahyp="http://schemas.microsoft.com/office/drawing/2018/hyperlinkcolor" val="tx"/>
                    </a:ext>
                  </a:extLst>
                </a:hlinkClick>
              </a:rPr>
              <a:t>Cal/OSHA Heat Illness Prevention Guidance and Resources webpage</a:t>
            </a:r>
            <a:r>
              <a:rPr lang="en-US" sz="4400" b="0" i="0" dirty="0">
                <a:solidFill>
                  <a:srgbClr val="046A38"/>
                </a:solidFill>
                <a:effectLst/>
              </a:rPr>
              <a:t> </a:t>
            </a:r>
            <a:r>
              <a:rPr lang="en-US" sz="4400" b="0" i="0" dirty="0">
                <a:solidFill>
                  <a:srgbClr val="404040"/>
                </a:solidFill>
                <a:effectLst/>
              </a:rPr>
              <a:t>with side-by-side comparison of the two standards</a:t>
            </a:r>
            <a:br>
              <a:rPr lang="en-US" sz="4400" b="0" i="0" dirty="0">
                <a:solidFill>
                  <a:srgbClr val="404040"/>
                </a:solidFill>
                <a:effectLst/>
              </a:rPr>
            </a:br>
            <a:endParaRPr lang="en-US" sz="4400" b="0" i="0" dirty="0">
              <a:solidFill>
                <a:srgbClr val="404040"/>
              </a:solidFill>
              <a:effectLst/>
            </a:endParaRPr>
          </a:p>
          <a:p>
            <a:pPr algn="l"/>
            <a:r>
              <a:rPr lang="en-US" sz="4400" b="1" i="0" dirty="0">
                <a:solidFill>
                  <a:srgbClr val="046A38"/>
                </a:solidFill>
                <a:effectLst/>
                <a:hlinkClick r:id="rId3">
                  <a:extLst>
                    <a:ext uri="{A12FA001-AC4F-418D-AE19-62706E023703}">
                      <ahyp:hlinkClr xmlns:ahyp="http://schemas.microsoft.com/office/drawing/2018/hyperlinkcolor" val="tx"/>
                    </a:ext>
                  </a:extLst>
                </a:hlinkClick>
              </a:rPr>
              <a:t>Indoor Heat Illness Prevention webpage</a:t>
            </a:r>
            <a:endParaRPr lang="en-US" sz="4400" b="1" i="0" dirty="0">
              <a:solidFill>
                <a:srgbClr val="046A38"/>
              </a:solidFill>
              <a:effectLst/>
            </a:endParaRPr>
          </a:p>
          <a:p>
            <a:pPr algn="l"/>
            <a:br>
              <a:rPr lang="en-US" sz="4400" b="0" i="0" dirty="0">
                <a:solidFill>
                  <a:srgbClr val="404040"/>
                </a:solidFill>
                <a:effectLst/>
              </a:rPr>
            </a:br>
            <a:r>
              <a:rPr lang="en-US" sz="4400" b="1" i="0" dirty="0">
                <a:solidFill>
                  <a:srgbClr val="046A38"/>
                </a:solidFill>
                <a:effectLst/>
                <a:hlinkClick r:id="rId4">
                  <a:extLst>
                    <a:ext uri="{A12FA001-AC4F-418D-AE19-62706E023703}">
                      <ahyp:hlinkClr xmlns:ahyp="http://schemas.microsoft.com/office/drawing/2018/hyperlinkcolor" val="tx"/>
                    </a:ext>
                  </a:extLst>
                </a:hlinkClick>
              </a:rPr>
              <a:t>Indoor Heat Illness Prevention Educational Materials and Other Resources webpage</a:t>
            </a:r>
            <a:endParaRPr lang="en-US" sz="4400" b="1" i="0" dirty="0">
              <a:solidFill>
                <a:srgbClr val="046A38"/>
              </a:solidFill>
              <a:effectLst/>
            </a:endParaRPr>
          </a:p>
          <a:p>
            <a:pPr algn="l"/>
            <a:br>
              <a:rPr lang="en-US" sz="4400" b="0" i="0" dirty="0">
                <a:solidFill>
                  <a:srgbClr val="404040"/>
                </a:solidFill>
                <a:effectLst/>
              </a:rPr>
            </a:br>
            <a:r>
              <a:rPr lang="en-US" sz="4400" b="1" i="0" dirty="0">
                <a:solidFill>
                  <a:srgbClr val="046A38"/>
                </a:solidFill>
                <a:effectLst/>
                <a:hlinkClick r:id="rId5">
                  <a:extLst>
                    <a:ext uri="{A12FA001-AC4F-418D-AE19-62706E023703}">
                      <ahyp:hlinkClr xmlns:ahyp="http://schemas.microsoft.com/office/drawing/2018/hyperlinkcolor" val="tx"/>
                    </a:ext>
                  </a:extLst>
                </a:hlinkClick>
              </a:rPr>
              <a:t>Frequently Asked Questions Related to Indoor Heat Illness Prevention</a:t>
            </a:r>
            <a:endParaRPr lang="en-US" sz="4400" b="1" i="0" dirty="0">
              <a:solidFill>
                <a:srgbClr val="046A38"/>
              </a:solidFill>
              <a:effectLst/>
            </a:endParaRPr>
          </a:p>
          <a:p>
            <a:pPr algn="l"/>
            <a:br>
              <a:rPr lang="en-US" sz="4400" b="0" i="0" dirty="0">
                <a:solidFill>
                  <a:srgbClr val="046A38"/>
                </a:solidFill>
                <a:effectLst/>
              </a:rPr>
            </a:br>
            <a:r>
              <a:rPr lang="en-US" sz="4400" b="1" i="0" dirty="0">
                <a:solidFill>
                  <a:srgbClr val="046A38"/>
                </a:solidFill>
                <a:effectLst/>
                <a:hlinkClick r:id="rId6">
                  <a:extLst>
                    <a:ext uri="{A12FA001-AC4F-418D-AE19-62706E023703}">
                      <ahyp:hlinkClr xmlns:ahyp="http://schemas.microsoft.com/office/drawing/2018/hyperlinkcolor" val="tx"/>
                    </a:ext>
                  </a:extLst>
                </a:hlinkClick>
              </a:rPr>
              <a:t>Heat Illness Prevention in Indoor Workplace – Information for Employers</a:t>
            </a:r>
            <a:endParaRPr lang="en-US" sz="4400" b="1" i="0" dirty="0">
              <a:solidFill>
                <a:srgbClr val="046A38"/>
              </a:solidFill>
              <a:effectLst/>
            </a:endParaRPr>
          </a:p>
          <a:p>
            <a:pPr algn="l"/>
            <a:br>
              <a:rPr lang="en-US" sz="4400" b="0" i="0" dirty="0">
                <a:solidFill>
                  <a:srgbClr val="046A38"/>
                </a:solidFill>
                <a:effectLst/>
              </a:rPr>
            </a:br>
            <a:r>
              <a:rPr lang="en-US" sz="4400" b="1" i="0" dirty="0">
                <a:solidFill>
                  <a:srgbClr val="046A38"/>
                </a:solidFill>
                <a:effectLst/>
                <a:hlinkClick r:id="rId7">
                  <a:extLst>
                    <a:ext uri="{A12FA001-AC4F-418D-AE19-62706E023703}">
                      <ahyp:hlinkClr xmlns:ahyp="http://schemas.microsoft.com/office/drawing/2018/hyperlinkcolor" val="tx"/>
                    </a:ext>
                  </a:extLst>
                </a:hlinkClick>
              </a:rPr>
              <a:t>Heat Illness Prevention in Indoor Workplaces – Information for Workers</a:t>
            </a:r>
            <a:endParaRPr lang="en-US" sz="4400" b="1" i="0" dirty="0">
              <a:solidFill>
                <a:srgbClr val="046A38"/>
              </a:solidFill>
              <a:effectLst/>
            </a:endParaRPr>
          </a:p>
          <a:p>
            <a:pPr algn="l"/>
            <a:endParaRPr lang="en-US" sz="4400" b="1" dirty="0">
              <a:solidFill>
                <a:srgbClr val="0563C1"/>
              </a:solidFill>
              <a:hlinkClick r:id="rId8">
                <a:extLst>
                  <a:ext uri="{A12FA001-AC4F-418D-AE19-62706E023703}">
                    <ahyp:hlinkClr xmlns:ahyp="http://schemas.microsoft.com/office/drawing/2018/hyperlinkcolor" val="tx"/>
                  </a:ext>
                </a:extLst>
              </a:hlinkClick>
            </a:endParaRPr>
          </a:p>
          <a:p>
            <a:pPr algn="l"/>
            <a:r>
              <a:rPr lang="en-US" sz="4400" b="1" i="0" dirty="0">
                <a:solidFill>
                  <a:srgbClr val="046A38"/>
                </a:solidFill>
                <a:effectLst/>
                <a:hlinkClick r:id="rId8">
                  <a:extLst>
                    <a:ext uri="{A12FA001-AC4F-418D-AE19-62706E023703}">
                      <ahyp:hlinkClr xmlns:ahyp="http://schemas.microsoft.com/office/drawing/2018/hyperlinkcolor" val="tx"/>
                    </a:ext>
                  </a:extLst>
                </a:hlinkClick>
              </a:rPr>
              <a:t>Outdoor Heat Illness Prevention Educational Materials and Other Resources webpage</a:t>
            </a:r>
            <a:endParaRPr lang="en-US" sz="4400" b="1" i="0" dirty="0">
              <a:solidFill>
                <a:srgbClr val="046A38"/>
              </a:solidFill>
              <a:effectLst/>
            </a:endParaRPr>
          </a:p>
          <a:p>
            <a:pPr algn="l"/>
            <a:br>
              <a:rPr lang="en-US" sz="4400" b="0" i="0" dirty="0">
                <a:solidFill>
                  <a:srgbClr val="046A38"/>
                </a:solidFill>
                <a:effectLst/>
              </a:rPr>
            </a:br>
            <a:r>
              <a:rPr lang="en-US" sz="4400" b="1" i="0" dirty="0">
                <a:solidFill>
                  <a:srgbClr val="046A38"/>
                </a:solidFill>
                <a:effectLst/>
                <a:hlinkClick r:id="rId9">
                  <a:extLst>
                    <a:ext uri="{A12FA001-AC4F-418D-AE19-62706E023703}">
                      <ahyp:hlinkClr xmlns:ahyp="http://schemas.microsoft.com/office/drawing/2018/hyperlinkcolor" val="tx"/>
                    </a:ext>
                  </a:extLst>
                </a:hlinkClick>
              </a:rPr>
              <a:t>Frequently Asked Questions Related to Outdoor Heat Illness Prevention</a:t>
            </a:r>
            <a:endParaRPr lang="en-US" sz="4400" b="0" i="0" dirty="0">
              <a:solidFill>
                <a:srgbClr val="046A38"/>
              </a:solidFill>
              <a:effectLst/>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DDE754D2-FDEC-6841-593B-ECF261896C96}"/>
              </a:ext>
            </a:extLst>
          </p:cNvPr>
          <p:cNvSpPr>
            <a:spLocks noGrp="1"/>
          </p:cNvSpPr>
          <p:nvPr>
            <p:ph type="sldNum" sz="quarter" idx="12"/>
          </p:nvPr>
        </p:nvSpPr>
        <p:spPr/>
        <p:txBody>
          <a:bodyPr/>
          <a:lstStyle/>
          <a:p>
            <a:fld id="{37AF16EB-6F59-4D20-A827-9EC55BF389EC}" type="slidenum">
              <a:rPr lang="en-US" smtClean="0"/>
              <a:t>12</a:t>
            </a:fld>
            <a:endParaRPr lang="en-US"/>
          </a:p>
        </p:txBody>
      </p:sp>
    </p:spTree>
    <p:extLst>
      <p:ext uri="{BB962C8B-B14F-4D97-AF65-F5344CB8AC3E}">
        <p14:creationId xmlns:p14="http://schemas.microsoft.com/office/powerpoint/2010/main" val="1178064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B3224-628B-6BEB-6D92-E8B6D69A5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D29F71-4A22-A3C8-ED68-A75DFADB8E32}"/>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SB 553 (Cortese) Workplace Violence Prevention Plan Requirement – How Did We Get Here?</a:t>
            </a:r>
          </a:p>
        </p:txBody>
      </p:sp>
      <p:sp>
        <p:nvSpPr>
          <p:cNvPr id="3" name="Subtitle 2">
            <a:extLst>
              <a:ext uri="{FF2B5EF4-FFF2-40B4-BE49-F238E27FC236}">
                <a16:creationId xmlns:a16="http://schemas.microsoft.com/office/drawing/2014/main" id="{DACF701F-436A-E867-96B9-1BEAF1417D16}"/>
              </a:ext>
            </a:extLst>
          </p:cNvPr>
          <p:cNvSpPr>
            <a:spLocks noGrp="1"/>
          </p:cNvSpPr>
          <p:nvPr>
            <p:ph type="subTitle" idx="1"/>
          </p:nvPr>
        </p:nvSpPr>
        <p:spPr>
          <a:xfrm>
            <a:off x="576072" y="1810512"/>
            <a:ext cx="10936224" cy="4641087"/>
          </a:xfrm>
        </p:spPr>
        <p:txBody>
          <a:bodyPr>
            <a:normAutofit fontScale="92500" lnSpcReduction="20000"/>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300" b="1" dirty="0">
                <a:solidFill>
                  <a:srgbClr val="046A38"/>
                </a:solidFill>
                <a:latin typeface="Calibri"/>
              </a:rPr>
              <a:t>Unions began advocating for employer mandates on workplace violence in the early 2000s</a:t>
            </a:r>
            <a:r>
              <a:rPr lang="en-US" altLang="en-US" sz="2300" dirty="0">
                <a:latin typeface="Calibri"/>
              </a:rPr>
              <a:t>; unions representing psychiatric hospital employees, then unions seeking to unionize retail employees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altLang="en-US" sz="2300" b="1" i="0" u="none" strike="noStrike" kern="1200" cap="none" spc="0" normalizeH="0" baseline="0" noProof="0" dirty="0">
              <a:ln>
                <a:noFill/>
              </a:ln>
              <a:solidFill>
                <a:srgbClr val="00682F"/>
              </a:solidFill>
              <a:effectLst/>
              <a:uLnTx/>
              <a:uFillTx/>
              <a:latin typeface="Calibri"/>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2300" b="1" i="0" u="none" strike="noStrike" kern="1200" cap="none" spc="0" normalizeH="0" baseline="0" noProof="0" dirty="0">
                <a:ln>
                  <a:noFill/>
                </a:ln>
                <a:solidFill>
                  <a:srgbClr val="046A38"/>
                </a:solidFill>
                <a:effectLst/>
                <a:uLnTx/>
                <a:uFillTx/>
                <a:latin typeface="Calibri"/>
                <a:ea typeface="+mn-ea"/>
                <a:cs typeface="+mn-cs"/>
              </a:rPr>
              <a:t>Picked up momentum as violent crime became a greater concern in recent years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altLang="en-US" sz="23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300" b="1" dirty="0">
                <a:solidFill>
                  <a:srgbClr val="046A38"/>
                </a:solidFill>
                <a:latin typeface="Calibri"/>
              </a:rPr>
              <a:t>SB 503 (1993) </a:t>
            </a:r>
            <a:r>
              <a:rPr lang="en-US" altLang="en-US" sz="2300" dirty="0">
                <a:solidFill>
                  <a:prstClr val="black"/>
                </a:solidFill>
                <a:latin typeface="Calibri"/>
              </a:rPr>
              <a:t>required hospitals to create and implement violence plans; </a:t>
            </a:r>
            <a:r>
              <a:rPr lang="en-US" altLang="en-US" sz="2300" b="1" dirty="0">
                <a:solidFill>
                  <a:srgbClr val="046A38"/>
                </a:solidFill>
                <a:latin typeface="Calibri"/>
              </a:rPr>
              <a:t>SB 1299 (2014) </a:t>
            </a:r>
            <a:r>
              <a:rPr lang="en-US" altLang="en-US" sz="2300" dirty="0">
                <a:solidFill>
                  <a:prstClr val="black"/>
                </a:solidFill>
                <a:latin typeface="Calibri"/>
              </a:rPr>
              <a:t>expanded that to healthcare employers generally</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altLang="en-US" sz="23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300" b="1" dirty="0">
                <a:solidFill>
                  <a:srgbClr val="046A38"/>
                </a:solidFill>
                <a:latin typeface="Calibri"/>
              </a:rPr>
              <a:t>Cal/OSHA implemented a workplace violence standard for healthcare employers in 2017</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altLang="en-US" sz="23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2300" b="0" i="0" u="none" strike="noStrike" kern="1200" cap="none" spc="0" normalizeH="0" baseline="0" noProof="0" dirty="0">
                <a:ln>
                  <a:noFill/>
                </a:ln>
                <a:solidFill>
                  <a:prstClr val="black"/>
                </a:solidFill>
                <a:effectLst/>
                <a:uLnTx/>
                <a:uFillTx/>
                <a:latin typeface="Calibri"/>
                <a:ea typeface="+mn-ea"/>
                <a:cs typeface="+mn-cs"/>
              </a:rPr>
              <a:t>Discussions with stakeholders on a general industry workplace violence standard began around that time</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altLang="en-US" sz="23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2300" b="1" i="0" u="none" strike="noStrike" kern="1200" cap="none" spc="0" normalizeH="0" baseline="0" noProof="0" dirty="0">
                <a:ln>
                  <a:noFill/>
                </a:ln>
                <a:solidFill>
                  <a:srgbClr val="046A38"/>
                </a:solidFill>
                <a:effectLst/>
                <a:uLnTx/>
                <a:uFillTx/>
                <a:latin typeface="Calibri"/>
                <a:ea typeface="+mn-ea"/>
                <a:cs typeface="+mn-cs"/>
              </a:rPr>
              <a:t>SB 553 passed in 2023 </a:t>
            </a:r>
          </a:p>
          <a:p>
            <a:pPr algn="l"/>
            <a:endParaRPr lang="en-US" dirty="0">
              <a:solidFill>
                <a:schemeClr val="tx1"/>
              </a:solidFill>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BB94248D-4E5F-DC05-30C1-E8F176EB1B16}"/>
              </a:ext>
            </a:extLst>
          </p:cNvPr>
          <p:cNvSpPr>
            <a:spLocks noGrp="1"/>
          </p:cNvSpPr>
          <p:nvPr>
            <p:ph type="sldNum" sz="quarter" idx="12"/>
          </p:nvPr>
        </p:nvSpPr>
        <p:spPr/>
        <p:txBody>
          <a:bodyPr/>
          <a:lstStyle/>
          <a:p>
            <a:fld id="{37AF16EB-6F59-4D20-A827-9EC55BF389EC}" type="slidenum">
              <a:rPr lang="en-US" smtClean="0"/>
              <a:t>13</a:t>
            </a:fld>
            <a:endParaRPr lang="en-US"/>
          </a:p>
        </p:txBody>
      </p:sp>
    </p:spTree>
    <p:extLst>
      <p:ext uri="{BB962C8B-B14F-4D97-AF65-F5344CB8AC3E}">
        <p14:creationId xmlns:p14="http://schemas.microsoft.com/office/powerpoint/2010/main" val="2987145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88753-F7C5-4FF4-2376-29469F9428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44965-DFC4-86FE-EB38-F49E4EE405C1}"/>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SB 553 (Cortese) Workplace Violence Prevention Plan Requirement</a:t>
            </a:r>
          </a:p>
        </p:txBody>
      </p:sp>
      <p:sp>
        <p:nvSpPr>
          <p:cNvPr id="3" name="Subtitle 2">
            <a:extLst>
              <a:ext uri="{FF2B5EF4-FFF2-40B4-BE49-F238E27FC236}">
                <a16:creationId xmlns:a16="http://schemas.microsoft.com/office/drawing/2014/main" id="{D3A27AE3-82FE-DB65-278C-DC7654E8D880}"/>
              </a:ext>
            </a:extLst>
          </p:cNvPr>
          <p:cNvSpPr>
            <a:spLocks noGrp="1"/>
          </p:cNvSpPr>
          <p:nvPr>
            <p:ph type="subTitle" idx="1"/>
          </p:nvPr>
        </p:nvSpPr>
        <p:spPr>
          <a:xfrm>
            <a:off x="576072" y="1810512"/>
            <a:ext cx="10936224" cy="4641087"/>
          </a:xfrm>
        </p:spPr>
        <p:txBody>
          <a:bodyPr>
            <a:normAutofit/>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srgbClr val="00682F"/>
                </a:solidFill>
                <a:effectLst/>
                <a:uLnTx/>
                <a:uFillTx/>
                <a:latin typeface="Calibri"/>
                <a:ea typeface="+mn-ea"/>
                <a:cs typeface="+mn-cs"/>
              </a:rPr>
              <a:t>Virtually all employers </a:t>
            </a: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required to establish, implement and maintain an effective Workplace Violence Prevention Plan by July 1, 2024, except:</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Facilities covered by Healthcare WPV;</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Facilities covered by Dept. of Corrections &amp; Rehabilitation</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Law Enforcement agencies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Employees working remotely</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Workplaces not publicly accessible, 10 or fewer employees, in compliance with IIPP </a:t>
            </a:r>
          </a:p>
          <a:p>
            <a:pPr algn="l"/>
            <a:endParaRPr lang="en-US" sz="2800" dirty="0">
              <a:solidFill>
                <a:schemeClr val="tx1"/>
              </a:solidFill>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9051884B-0EF2-3340-1B25-030733EC18D9}"/>
              </a:ext>
            </a:extLst>
          </p:cNvPr>
          <p:cNvSpPr>
            <a:spLocks noGrp="1"/>
          </p:cNvSpPr>
          <p:nvPr>
            <p:ph type="sldNum" sz="quarter" idx="12"/>
          </p:nvPr>
        </p:nvSpPr>
        <p:spPr/>
        <p:txBody>
          <a:bodyPr/>
          <a:lstStyle/>
          <a:p>
            <a:fld id="{37AF16EB-6F59-4D20-A827-9EC55BF389EC}" type="slidenum">
              <a:rPr lang="en-US" smtClean="0"/>
              <a:t>14</a:t>
            </a:fld>
            <a:endParaRPr lang="en-US"/>
          </a:p>
        </p:txBody>
      </p:sp>
    </p:spTree>
    <p:extLst>
      <p:ext uri="{BB962C8B-B14F-4D97-AF65-F5344CB8AC3E}">
        <p14:creationId xmlns:p14="http://schemas.microsoft.com/office/powerpoint/2010/main" val="3256994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D757B-1EB6-62E6-9BB2-06B3222A7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0D060E-6E72-AD42-EECF-AFBF36C16F3F}"/>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SB 553 (Cortese) Workplace Violence Prevention Plan Requirement</a:t>
            </a:r>
          </a:p>
        </p:txBody>
      </p:sp>
      <p:sp>
        <p:nvSpPr>
          <p:cNvPr id="3" name="Subtitle 2">
            <a:extLst>
              <a:ext uri="{FF2B5EF4-FFF2-40B4-BE49-F238E27FC236}">
                <a16:creationId xmlns:a16="http://schemas.microsoft.com/office/drawing/2014/main" id="{CEF388E4-E5F6-63EE-33F0-0D908D485887}"/>
              </a:ext>
            </a:extLst>
          </p:cNvPr>
          <p:cNvSpPr>
            <a:spLocks noGrp="1"/>
          </p:cNvSpPr>
          <p:nvPr>
            <p:ph type="subTitle" idx="1"/>
          </p:nvPr>
        </p:nvSpPr>
        <p:spPr>
          <a:xfrm>
            <a:off x="576072" y="1810512"/>
            <a:ext cx="10936224" cy="4641087"/>
          </a:xfrm>
        </p:spPr>
        <p:txBody>
          <a:bodyPr>
            <a:normAutofit/>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srgbClr val="00682F"/>
                </a:solidFill>
                <a:effectLst/>
                <a:uLnTx/>
                <a:uFillTx/>
                <a:latin typeface="Calibri"/>
                <a:ea typeface="+mn-ea"/>
                <a:cs typeface="+mn-cs"/>
              </a:rPr>
              <a:t>“Workplace violence:”</a:t>
            </a: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any act of violence or threat of violence that occurs in a place of employment; includes, not limited to:</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Threat or use of physical force resulting in, or having a high likelihood of resulting in, injury psychological trauma, or stress (whether or not the employee sustains an injury)</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solidFill>
                <a:effectLst/>
                <a:uLnTx/>
                <a:uFillTx/>
                <a:latin typeface="Calibri"/>
                <a:ea typeface="+mn-ea"/>
                <a:cs typeface="+mn-cs"/>
              </a:rPr>
              <a:t>Incident involving the threat or use of a firearm or other dangerous weapon, including use of common objects as weapons (regardless of whether the employee sustains an injury)</a:t>
            </a: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2D272C9B-F824-8AE5-C1FD-AF7ABFCF49CC}"/>
              </a:ext>
            </a:extLst>
          </p:cNvPr>
          <p:cNvSpPr>
            <a:spLocks noGrp="1"/>
          </p:cNvSpPr>
          <p:nvPr>
            <p:ph type="sldNum" sz="quarter" idx="12"/>
          </p:nvPr>
        </p:nvSpPr>
        <p:spPr/>
        <p:txBody>
          <a:bodyPr/>
          <a:lstStyle/>
          <a:p>
            <a:fld id="{37AF16EB-6F59-4D20-A827-9EC55BF389EC}" type="slidenum">
              <a:rPr lang="en-US" smtClean="0"/>
              <a:t>15</a:t>
            </a:fld>
            <a:endParaRPr lang="en-US"/>
          </a:p>
        </p:txBody>
      </p:sp>
    </p:spTree>
    <p:extLst>
      <p:ext uri="{BB962C8B-B14F-4D97-AF65-F5344CB8AC3E}">
        <p14:creationId xmlns:p14="http://schemas.microsoft.com/office/powerpoint/2010/main" val="2264565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A1C78-5DA6-9D41-626C-A001C50C2B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86B604-84B3-FB20-ABFE-ED5E3DA4AFA8}"/>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SB 553 (Cortese) Workplace Violence Prevention Plan Requirement</a:t>
            </a:r>
          </a:p>
        </p:txBody>
      </p:sp>
      <p:sp>
        <p:nvSpPr>
          <p:cNvPr id="3" name="Subtitle 2">
            <a:extLst>
              <a:ext uri="{FF2B5EF4-FFF2-40B4-BE49-F238E27FC236}">
                <a16:creationId xmlns:a16="http://schemas.microsoft.com/office/drawing/2014/main" id="{B7704DEC-328C-B4B4-0A8E-70BE8AB33384}"/>
              </a:ext>
            </a:extLst>
          </p:cNvPr>
          <p:cNvSpPr>
            <a:spLocks noGrp="1"/>
          </p:cNvSpPr>
          <p:nvPr>
            <p:ph type="subTitle" idx="1"/>
          </p:nvPr>
        </p:nvSpPr>
        <p:spPr>
          <a:xfrm>
            <a:off x="576072" y="1810512"/>
            <a:ext cx="10936224" cy="4641087"/>
          </a:xfrm>
        </p:spPr>
        <p:txBody>
          <a:bodyPr>
            <a:normAutofit/>
          </a:bodyPr>
          <a:lstStyle/>
          <a:p>
            <a:pPr marR="0" lvl="0" algn="l" defTabSz="914400" rtl="0" eaLnBrk="0" fontAlgn="base" latinLnBrk="0" hangingPunct="0">
              <a:lnSpc>
                <a:spcPct val="100000"/>
              </a:lnSpc>
              <a:spcBef>
                <a:spcPct val="20000"/>
              </a:spcBef>
              <a:spcAft>
                <a:spcPct val="0"/>
              </a:spcAft>
              <a:buClrTx/>
              <a:buSzTx/>
              <a:tabLst/>
              <a:defRPr/>
            </a:pPr>
            <a:r>
              <a:rPr kumimoji="0" lang="en-US" altLang="en-US" sz="3100" b="1" i="0" u="none" strike="noStrike" kern="1200" cap="none" spc="0" normalizeH="0" baseline="0" noProof="0" dirty="0">
                <a:ln>
                  <a:noFill/>
                </a:ln>
                <a:solidFill>
                  <a:srgbClr val="00682F"/>
                </a:solidFill>
                <a:effectLst/>
                <a:uLnTx/>
                <a:uFillTx/>
                <a:latin typeface="Calibri"/>
                <a:ea typeface="+mn-ea"/>
                <a:cs typeface="+mn-cs"/>
              </a:rPr>
              <a:t>“Threat of Violence:” </a:t>
            </a:r>
            <a:r>
              <a:rPr kumimoji="0" lang="en-US" altLang="en-US" sz="3100" b="0" i="0" u="none" strike="noStrike" kern="1200" cap="none" spc="0" normalizeH="0" baseline="0" noProof="0" dirty="0">
                <a:ln>
                  <a:noFill/>
                </a:ln>
                <a:solidFill>
                  <a:prstClr val="black"/>
                </a:solidFill>
                <a:effectLst/>
                <a:uLnTx/>
                <a:uFillTx/>
                <a:latin typeface="Calibri"/>
                <a:ea typeface="+mn-ea"/>
                <a:cs typeface="+mn-cs"/>
              </a:rPr>
              <a:t>any verbal or written statement, including texts, electronic messages, social media messages, online posts or any behavioral or  physical conduct that conveys or reasonably could be perceived to convey intent to cause or place someone in fear of physical harm, and that serves no legitimate purpose</a:t>
            </a:r>
          </a:p>
          <a:p>
            <a:pPr marR="0" lvl="0" algn="l" defTabSz="914400" rtl="0" eaLnBrk="0" fontAlgn="base" latinLnBrk="0" hangingPunct="0">
              <a:lnSpc>
                <a:spcPct val="100000"/>
              </a:lnSpc>
              <a:spcBef>
                <a:spcPct val="20000"/>
              </a:spcBef>
              <a:spcAft>
                <a:spcPct val="0"/>
              </a:spcAft>
              <a:buClrTx/>
              <a:buSzTx/>
              <a:tabLst/>
              <a:defRPr/>
            </a:pPr>
            <a:r>
              <a:rPr kumimoji="0" lang="en-US" altLang="en-US" sz="3100" b="1" i="0" u="none" strike="noStrike" kern="1200" cap="none" spc="0" normalizeH="0" baseline="0" noProof="0" dirty="0">
                <a:ln>
                  <a:noFill/>
                </a:ln>
                <a:solidFill>
                  <a:srgbClr val="00682F"/>
                </a:solidFill>
                <a:effectLst/>
                <a:uLnTx/>
                <a:uFillTx/>
                <a:latin typeface="Calibri"/>
                <a:ea typeface="+mn-ea"/>
                <a:cs typeface="+mn-cs"/>
              </a:rPr>
              <a:t>Workplace violence does not include lawful acts of self-defense or defense of others</a:t>
            </a:r>
            <a:endParaRPr kumimoji="0" lang="en-US" altLang="en-US" sz="2600" b="1" i="0" u="none" strike="noStrike" kern="1200" cap="none" spc="0" normalizeH="0" baseline="0" noProof="0" dirty="0">
              <a:ln>
                <a:noFill/>
              </a:ln>
              <a:solidFill>
                <a:srgbClr val="00682F"/>
              </a:solidFill>
              <a:effectLst/>
              <a:uLnTx/>
              <a:uFillTx/>
              <a:latin typeface="Calibri"/>
              <a:ea typeface="+mn-ea"/>
              <a:cs typeface="+mn-cs"/>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E680A55D-F6EF-3F2A-2DD4-099A3DB94F02}"/>
              </a:ext>
            </a:extLst>
          </p:cNvPr>
          <p:cNvSpPr>
            <a:spLocks noGrp="1"/>
          </p:cNvSpPr>
          <p:nvPr>
            <p:ph type="sldNum" sz="quarter" idx="12"/>
          </p:nvPr>
        </p:nvSpPr>
        <p:spPr/>
        <p:txBody>
          <a:bodyPr/>
          <a:lstStyle/>
          <a:p>
            <a:fld id="{37AF16EB-6F59-4D20-A827-9EC55BF389EC}" type="slidenum">
              <a:rPr lang="en-US" smtClean="0"/>
              <a:t>16</a:t>
            </a:fld>
            <a:endParaRPr lang="en-US"/>
          </a:p>
        </p:txBody>
      </p:sp>
    </p:spTree>
    <p:extLst>
      <p:ext uri="{BB962C8B-B14F-4D97-AF65-F5344CB8AC3E}">
        <p14:creationId xmlns:p14="http://schemas.microsoft.com/office/powerpoint/2010/main" val="2295808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679F9-8471-309B-537E-3CEEFC3A2D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9B8C0-27EE-C5A0-B73E-20BA3632A51C}"/>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SB 553 (Cortese) Workplace Violence Prevention Plan Requirement</a:t>
            </a:r>
          </a:p>
        </p:txBody>
      </p:sp>
      <p:sp>
        <p:nvSpPr>
          <p:cNvPr id="3" name="Subtitle 2">
            <a:extLst>
              <a:ext uri="{FF2B5EF4-FFF2-40B4-BE49-F238E27FC236}">
                <a16:creationId xmlns:a16="http://schemas.microsoft.com/office/drawing/2014/main" id="{B16AE393-07F7-FDA1-D6D6-3EA7DB931CE1}"/>
              </a:ext>
            </a:extLst>
          </p:cNvPr>
          <p:cNvSpPr>
            <a:spLocks noGrp="1"/>
          </p:cNvSpPr>
          <p:nvPr>
            <p:ph type="subTitle" idx="1"/>
          </p:nvPr>
        </p:nvSpPr>
        <p:spPr>
          <a:xfrm>
            <a:off x="576072" y="1810512"/>
            <a:ext cx="10936224" cy="4641087"/>
          </a:xfrm>
        </p:spPr>
        <p:txBody>
          <a:bodyPr>
            <a:normAutofit/>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3400" b="1" i="0" u="none" strike="noStrike" kern="1200" cap="none" spc="0" normalizeH="0" baseline="0" noProof="0" dirty="0">
                <a:ln>
                  <a:noFill/>
                </a:ln>
                <a:solidFill>
                  <a:srgbClr val="00682F"/>
                </a:solidFill>
                <a:effectLst/>
                <a:uLnTx/>
                <a:uFillTx/>
                <a:latin typeface="Calibri"/>
                <a:ea typeface="+mn-ea"/>
                <a:cs typeface="+mn-cs"/>
              </a:rPr>
              <a:t>Plan Overview:</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May be part of an IIPP, or established and maintained separately</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Create and maintain records of workplace violence, hazard identification, evaluation, correction and investigation</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Violent Incident Log</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Employee/supervisor training</a:t>
            </a:r>
            <a:endParaRPr kumimoji="0" lang="en-US" altLang="en-US" sz="2900" b="0" i="0" u="none" strike="noStrike" kern="1200" cap="none" spc="0" normalizeH="0" baseline="0" noProof="0" dirty="0">
              <a:ln>
                <a:noFill/>
              </a:ln>
              <a:solidFill>
                <a:prstClr val="black"/>
              </a:solidFill>
              <a:effectLst/>
              <a:uLnTx/>
              <a:uFillTx/>
              <a:latin typeface="Calibri"/>
              <a:ea typeface="+mn-ea"/>
              <a:cs typeface="+mn-cs"/>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A7FBE97D-A946-3088-649F-9DD7AD803669}"/>
              </a:ext>
            </a:extLst>
          </p:cNvPr>
          <p:cNvSpPr>
            <a:spLocks noGrp="1"/>
          </p:cNvSpPr>
          <p:nvPr>
            <p:ph type="sldNum" sz="quarter" idx="12"/>
          </p:nvPr>
        </p:nvSpPr>
        <p:spPr/>
        <p:txBody>
          <a:bodyPr/>
          <a:lstStyle/>
          <a:p>
            <a:fld id="{37AF16EB-6F59-4D20-A827-9EC55BF389EC}" type="slidenum">
              <a:rPr lang="en-US" smtClean="0"/>
              <a:t>17</a:t>
            </a:fld>
            <a:endParaRPr lang="en-US"/>
          </a:p>
        </p:txBody>
      </p:sp>
    </p:spTree>
    <p:extLst>
      <p:ext uri="{BB962C8B-B14F-4D97-AF65-F5344CB8AC3E}">
        <p14:creationId xmlns:p14="http://schemas.microsoft.com/office/powerpoint/2010/main" val="2789292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C48FC-4FF7-3751-15B9-246720C6DD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DCBF5D-5795-B930-3FA6-7DB4C677417E}"/>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SB 553 (Cortese) Workplace Violence Prevention Plan Requirement</a:t>
            </a:r>
          </a:p>
        </p:txBody>
      </p:sp>
      <p:sp>
        <p:nvSpPr>
          <p:cNvPr id="3" name="Subtitle 2">
            <a:extLst>
              <a:ext uri="{FF2B5EF4-FFF2-40B4-BE49-F238E27FC236}">
                <a16:creationId xmlns:a16="http://schemas.microsoft.com/office/drawing/2014/main" id="{3A88F9EF-97A1-0434-1435-07E714046981}"/>
              </a:ext>
            </a:extLst>
          </p:cNvPr>
          <p:cNvSpPr>
            <a:spLocks noGrp="1"/>
          </p:cNvSpPr>
          <p:nvPr>
            <p:ph type="subTitle" idx="1"/>
          </p:nvPr>
        </p:nvSpPr>
        <p:spPr>
          <a:xfrm>
            <a:off x="576072" y="1810512"/>
            <a:ext cx="10936224" cy="4641087"/>
          </a:xfrm>
        </p:spPr>
        <p:txBody>
          <a:bodyPr>
            <a:normAutofit lnSpcReduction="10000"/>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3400" b="1" i="0" u="none" strike="noStrike" kern="1200" cap="none" spc="0" normalizeH="0" baseline="0" noProof="0" dirty="0">
                <a:ln>
                  <a:noFill/>
                </a:ln>
                <a:solidFill>
                  <a:srgbClr val="00682F"/>
                </a:solidFill>
                <a:effectLst/>
                <a:uLnTx/>
                <a:uFillTx/>
                <a:latin typeface="Calibri"/>
                <a:ea typeface="+mn-ea"/>
                <a:cs typeface="+mn-cs"/>
              </a:rPr>
              <a:t>Plan Overview:</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Develop and implement a workplace violence prevention plan </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Provide employee training programs </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Prohibit employee retaliation </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Accept and respond to reports of workplace violence </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Maintain a Violent Incident Log </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en-US" sz="3400" b="0" i="0" u="none" strike="noStrike" kern="1200" cap="none" spc="0" normalizeH="0" baseline="0" noProof="0" dirty="0">
                <a:ln>
                  <a:noFill/>
                </a:ln>
                <a:solidFill>
                  <a:prstClr val="black"/>
                </a:solidFill>
                <a:effectLst/>
                <a:uLnTx/>
                <a:uFillTx/>
                <a:latin typeface="Calibri"/>
                <a:ea typeface="+mn-ea"/>
                <a:cs typeface="+mn-cs"/>
              </a:rPr>
              <a:t>Requires Cal/OSHA to proposed additional requirements </a:t>
            </a: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C1A1DAE7-C649-ECC3-3BD3-DD0BD4B3E0F0}"/>
              </a:ext>
            </a:extLst>
          </p:cNvPr>
          <p:cNvSpPr>
            <a:spLocks noGrp="1"/>
          </p:cNvSpPr>
          <p:nvPr>
            <p:ph type="sldNum" sz="quarter" idx="12"/>
          </p:nvPr>
        </p:nvSpPr>
        <p:spPr/>
        <p:txBody>
          <a:bodyPr/>
          <a:lstStyle/>
          <a:p>
            <a:fld id="{37AF16EB-6F59-4D20-A827-9EC55BF389EC}" type="slidenum">
              <a:rPr lang="en-US" smtClean="0"/>
              <a:t>18</a:t>
            </a:fld>
            <a:endParaRPr lang="en-US"/>
          </a:p>
        </p:txBody>
      </p:sp>
    </p:spTree>
    <p:extLst>
      <p:ext uri="{BB962C8B-B14F-4D97-AF65-F5344CB8AC3E}">
        <p14:creationId xmlns:p14="http://schemas.microsoft.com/office/powerpoint/2010/main" val="2517620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DC5CD-3EB4-CEDB-8659-E92D399021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95A1A6-5840-6916-AFD5-FF39A3F998B8}"/>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Workplace Violence Prevention Plan Requirement – Employer Compliance Resources</a:t>
            </a:r>
          </a:p>
        </p:txBody>
      </p:sp>
      <p:sp>
        <p:nvSpPr>
          <p:cNvPr id="3" name="Subtitle 2">
            <a:extLst>
              <a:ext uri="{FF2B5EF4-FFF2-40B4-BE49-F238E27FC236}">
                <a16:creationId xmlns:a16="http://schemas.microsoft.com/office/drawing/2014/main" id="{ED9E6C57-6F2D-4023-6D91-1F21620499F7}"/>
              </a:ext>
            </a:extLst>
          </p:cNvPr>
          <p:cNvSpPr>
            <a:spLocks noGrp="1"/>
          </p:cNvSpPr>
          <p:nvPr>
            <p:ph type="subTitle" idx="1"/>
          </p:nvPr>
        </p:nvSpPr>
        <p:spPr>
          <a:xfrm>
            <a:off x="576072" y="1810512"/>
            <a:ext cx="10936224" cy="4641087"/>
          </a:xfrm>
        </p:spPr>
        <p:txBody>
          <a:bodyPr>
            <a:normAutofit fontScale="40000" lnSpcReduction="20000"/>
          </a:bodyPr>
          <a:lstStyle/>
          <a:p>
            <a:pPr marR="0" lvl="0" algn="l" defTabSz="914400" rtl="0" eaLnBrk="0" fontAlgn="base" latinLnBrk="0" hangingPunct="0">
              <a:lnSpc>
                <a:spcPct val="100000"/>
              </a:lnSpc>
              <a:spcBef>
                <a:spcPct val="20000"/>
              </a:spcBef>
              <a:spcAft>
                <a:spcPct val="0"/>
              </a:spcAft>
              <a:buClrTx/>
              <a:buSzTx/>
              <a:tabLst/>
              <a:defRPr/>
            </a:pPr>
            <a:r>
              <a:rPr kumimoji="0" lang="en-US" altLang="en-US" sz="4600" b="1" i="0" u="none" strike="noStrike" kern="1200" cap="none" spc="0" normalizeH="0" baseline="0" noProof="0" dirty="0">
                <a:ln>
                  <a:noFill/>
                </a:ln>
                <a:solidFill>
                  <a:srgbClr val="046A38"/>
                </a:solidFill>
                <a:effectLst/>
                <a:uLnTx/>
                <a:uFillTx/>
                <a:latin typeface="Calibri"/>
                <a:ea typeface="+mn-ea"/>
                <a:cs typeface="+mn-cs"/>
              </a:rPr>
              <a:t>FELS: </a:t>
            </a:r>
            <a:r>
              <a:rPr kumimoji="0" lang="en-US" altLang="en-US" sz="4600" b="0" i="0" u="none" strike="noStrike" kern="1200" cap="none" spc="0" normalizeH="0" baseline="0" noProof="0" dirty="0">
                <a:ln>
                  <a:noFill/>
                </a:ln>
                <a:solidFill>
                  <a:srgbClr val="046A38"/>
                </a:solidFill>
                <a:effectLst/>
                <a:uLnTx/>
                <a:uFillTx/>
                <a:latin typeface="Calibri"/>
                <a:ea typeface="+mn-ea"/>
                <a:cs typeface="+mn-cs"/>
              </a:rPr>
              <a:t>Workplace Violence Prevention: FELS </a:t>
            </a:r>
            <a:r>
              <a:rPr kumimoji="0" lang="en-US" altLang="en-US" sz="4600" b="0" i="1" u="none" strike="noStrike" kern="1200" cap="none" spc="0" normalizeH="0" baseline="0" noProof="0" dirty="0">
                <a:ln>
                  <a:noFill/>
                </a:ln>
                <a:solidFill>
                  <a:srgbClr val="046A38"/>
                </a:solidFill>
                <a:effectLst/>
                <a:uLnTx/>
                <a:uFillTx/>
                <a:latin typeface="Calibri"/>
                <a:ea typeface="+mn-ea"/>
                <a:cs typeface="+mn-cs"/>
              </a:rPr>
              <a:t>Newsletter</a:t>
            </a:r>
            <a:r>
              <a:rPr kumimoji="0" lang="en-US" altLang="en-US" sz="4600" b="0" i="0" u="none" strike="noStrike" kern="1200" cap="none" spc="0" normalizeH="0" baseline="0" noProof="0" dirty="0">
                <a:ln>
                  <a:noFill/>
                </a:ln>
                <a:solidFill>
                  <a:srgbClr val="046A38"/>
                </a:solidFill>
                <a:effectLst/>
                <a:uLnTx/>
                <a:uFillTx/>
                <a:latin typeface="Calibri"/>
                <a:ea typeface="+mn-ea"/>
                <a:cs typeface="+mn-cs"/>
              </a:rPr>
              <a:t> subscriber-exclusive Resources: </a:t>
            </a:r>
          </a:p>
          <a:p>
            <a:pPr algn="l" eaLnBrk="0" fontAlgn="base" hangingPunct="0">
              <a:lnSpc>
                <a:spcPct val="100000"/>
              </a:lnSpc>
              <a:spcBef>
                <a:spcPct val="20000"/>
              </a:spcBef>
              <a:spcAft>
                <a:spcPct val="0"/>
              </a:spcAft>
              <a:defRPr/>
            </a:pPr>
            <a:r>
              <a:rPr kumimoji="0" lang="en-US" sz="4600" b="1" i="0" u="none" strike="noStrike" kern="1200" cap="none" spc="0" normalizeH="0" baseline="0" noProof="0" dirty="0">
                <a:ln>
                  <a:noFill/>
                </a:ln>
                <a:solidFill>
                  <a:schemeClr val="tx1">
                    <a:lumMod val="75000"/>
                    <a:lumOff val="25000"/>
                  </a:schemeClr>
                </a:solidFill>
                <a:effectLst/>
                <a:uLnTx/>
                <a:uFillTx/>
                <a:latin typeface="Calibri"/>
                <a:ea typeface="+mn-ea"/>
                <a:cs typeface="+mn-cs"/>
                <a:hlinkClick r:id="rId2">
                  <a:extLst>
                    <a:ext uri="{A12FA001-AC4F-418D-AE19-62706E023703}">
                      <ahyp:hlinkClr xmlns:ahyp="http://schemas.microsoft.com/office/drawing/2018/hyperlinkcolor" val="tx"/>
                    </a:ext>
                  </a:extLst>
                </a:hlinkClick>
              </a:rPr>
              <a:t>Workplace Violence Prevention Plan (.pdf)</a:t>
            </a:r>
            <a:endParaRPr kumimoji="0" lang="en-US" sz="4600" b="0"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sz="4600" b="1" i="0" u="none" strike="noStrike" kern="1200" cap="none" spc="0" normalizeH="0" baseline="0" noProof="0" dirty="0">
                <a:ln>
                  <a:noFill/>
                </a:ln>
                <a:solidFill>
                  <a:schemeClr val="tx1">
                    <a:lumMod val="75000"/>
                    <a:lumOff val="25000"/>
                  </a:schemeClr>
                </a:solidFill>
                <a:effectLst/>
                <a:uLnTx/>
                <a:uFillTx/>
                <a:latin typeface="Calibri"/>
                <a:ea typeface="+mn-ea"/>
                <a:cs typeface="+mn-cs"/>
                <a:hlinkClick r:id="rId3">
                  <a:extLst>
                    <a:ext uri="{A12FA001-AC4F-418D-AE19-62706E023703}">
                      <ahyp:hlinkClr xmlns:ahyp="http://schemas.microsoft.com/office/drawing/2018/hyperlinkcolor" val="tx"/>
                    </a:ext>
                  </a:extLst>
                </a:hlinkClick>
              </a:rPr>
              <a:t>Hazard Assessment Form (.pdf)</a:t>
            </a:r>
            <a:endParaRPr kumimoji="0" lang="en-US" sz="4600" b="0"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sz="4600" b="1" i="0" u="none" strike="noStrike" kern="1200" cap="none" spc="0" normalizeH="0" baseline="0" noProof="0" dirty="0">
                <a:ln>
                  <a:noFill/>
                </a:ln>
                <a:solidFill>
                  <a:schemeClr val="tx1">
                    <a:lumMod val="75000"/>
                    <a:lumOff val="25000"/>
                  </a:schemeClr>
                </a:solidFill>
                <a:effectLst/>
                <a:uLnTx/>
                <a:uFillTx/>
                <a:latin typeface="Calibri"/>
                <a:ea typeface="+mn-ea"/>
                <a:cs typeface="+mn-cs"/>
                <a:hlinkClick r:id="rId4">
                  <a:extLst>
                    <a:ext uri="{A12FA001-AC4F-418D-AE19-62706E023703}">
                      <ahyp:hlinkClr xmlns:ahyp="http://schemas.microsoft.com/office/drawing/2018/hyperlinkcolor" val="tx"/>
                    </a:ext>
                  </a:extLst>
                </a:hlinkClick>
              </a:rPr>
              <a:t>Training Topics (.pdf) </a:t>
            </a:r>
            <a:endParaRPr kumimoji="0" lang="en-US" sz="4600" b="0"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sz="4600" b="1" i="0" u="none" strike="noStrike" kern="1200" cap="none" spc="0" normalizeH="0" baseline="0" noProof="0" dirty="0">
                <a:ln>
                  <a:noFill/>
                </a:ln>
                <a:solidFill>
                  <a:schemeClr val="tx1">
                    <a:lumMod val="75000"/>
                    <a:lumOff val="25000"/>
                  </a:schemeClr>
                </a:solidFill>
                <a:effectLst/>
                <a:uLnTx/>
                <a:uFillTx/>
                <a:latin typeface="Calibri"/>
                <a:ea typeface="+mn-ea"/>
                <a:cs typeface="+mn-cs"/>
                <a:hlinkClick r:id="rId5">
                  <a:extLst>
                    <a:ext uri="{A12FA001-AC4F-418D-AE19-62706E023703}">
                      <ahyp:hlinkClr xmlns:ahyp="http://schemas.microsoft.com/office/drawing/2018/hyperlinkcolor" val="tx"/>
                    </a:ext>
                  </a:extLst>
                </a:hlinkClick>
              </a:rPr>
              <a:t>Violent Incident Log (.pdf)</a:t>
            </a:r>
            <a:endParaRPr kumimoji="0" lang="en-US" sz="4600" b="1" i="0" u="none" strike="noStrike" kern="1200" cap="none" spc="0" normalizeH="0" baseline="0" noProof="0" dirty="0">
              <a:ln>
                <a:noFill/>
              </a:ln>
              <a:solidFill>
                <a:schemeClr val="tx1">
                  <a:lumMod val="75000"/>
                  <a:lumOff val="25000"/>
                </a:schemeClr>
              </a:solidFill>
              <a:effectLst/>
              <a:uLnTx/>
              <a:uFillTx/>
              <a:latin typeface="Calibri"/>
              <a:ea typeface="+mn-ea"/>
              <a:cs typeface="+mn-cs"/>
            </a:endParaRPr>
          </a:p>
          <a:p>
            <a:pPr algn="l"/>
            <a:endParaRPr kumimoji="0" lang="en-US" sz="4600" b="1" i="0" u="none" strike="noStrike" kern="1200" cap="none" spc="0" normalizeH="0" baseline="0" noProof="0" dirty="0">
              <a:ln>
                <a:noFill/>
              </a:ln>
              <a:solidFill>
                <a:srgbClr val="046A38"/>
              </a:solidFill>
              <a:effectLst/>
              <a:uLnTx/>
              <a:uFillTx/>
              <a:latin typeface="Calibri"/>
              <a:ea typeface="+mn-ea"/>
              <a:cs typeface="+mn-cs"/>
            </a:endParaRPr>
          </a:p>
          <a:p>
            <a:pPr algn="l"/>
            <a:r>
              <a:rPr kumimoji="0" lang="en-US" sz="4600" b="1" i="0" u="none" strike="noStrike" kern="1200" cap="none" spc="0" normalizeH="0" baseline="0" noProof="0" dirty="0">
                <a:ln>
                  <a:noFill/>
                </a:ln>
                <a:solidFill>
                  <a:srgbClr val="046A38"/>
                </a:solidFill>
                <a:effectLst/>
                <a:uLnTx/>
                <a:uFillTx/>
                <a:latin typeface="Calibri"/>
                <a:ea typeface="+mn-ea"/>
                <a:cs typeface="+mn-cs"/>
              </a:rPr>
              <a:t>Other:</a:t>
            </a:r>
          </a:p>
          <a:p>
            <a:pPr algn="l"/>
            <a:r>
              <a:rPr lang="en-US" sz="4600" b="1" i="0" dirty="0">
                <a:solidFill>
                  <a:schemeClr val="tx1">
                    <a:lumMod val="75000"/>
                    <a:lumOff val="25000"/>
                  </a:schemeClr>
                </a:solidFill>
                <a:effectLst/>
                <a:latin typeface="brandon-grotesque"/>
                <a:hlinkClick r:id="rId6">
                  <a:extLst>
                    <a:ext uri="{A12FA001-AC4F-418D-AE19-62706E023703}">
                      <ahyp:hlinkClr xmlns:ahyp="http://schemas.microsoft.com/office/drawing/2018/hyperlinkcolor" val="tx"/>
                    </a:ext>
                  </a:extLst>
                </a:hlinkClick>
              </a:rPr>
              <a:t>Model Written Workplace Violence Prevention Program</a:t>
            </a:r>
            <a:r>
              <a:rPr lang="en-US" sz="4600" b="1" i="0" dirty="0">
                <a:solidFill>
                  <a:schemeClr val="tx1">
                    <a:lumMod val="75000"/>
                    <a:lumOff val="25000"/>
                  </a:schemeClr>
                </a:solidFill>
                <a:effectLst/>
                <a:latin typeface="brandon-grotesque"/>
              </a:rPr>
              <a:t> </a:t>
            </a:r>
            <a:r>
              <a:rPr lang="en-US" sz="4600" b="0" i="0" dirty="0">
                <a:solidFill>
                  <a:schemeClr val="tx1">
                    <a:lumMod val="75000"/>
                    <a:lumOff val="25000"/>
                  </a:schemeClr>
                </a:solidFill>
                <a:effectLst/>
                <a:latin typeface="brandon-grotesque"/>
              </a:rPr>
              <a:t>(editable, MS Word format), Cal/OSHA</a:t>
            </a:r>
          </a:p>
          <a:p>
            <a:pPr algn="l"/>
            <a:r>
              <a:rPr lang="en-US" sz="4600" b="1" i="0" dirty="0">
                <a:solidFill>
                  <a:schemeClr val="tx1">
                    <a:lumMod val="75000"/>
                    <a:lumOff val="25000"/>
                  </a:schemeClr>
                </a:solidFill>
                <a:effectLst/>
                <a:latin typeface="brandon-grotesque"/>
                <a:hlinkClick r:id="rId7">
                  <a:extLst>
                    <a:ext uri="{A12FA001-AC4F-418D-AE19-62706E023703}">
                      <ahyp:hlinkClr xmlns:ahyp="http://schemas.microsoft.com/office/drawing/2018/hyperlinkcolor" val="tx"/>
                    </a:ext>
                  </a:extLst>
                </a:hlinkClick>
              </a:rPr>
              <a:t>Workplace Violence Prevention in Agricultural Operations Employers Fact Sheet</a:t>
            </a:r>
            <a:r>
              <a:rPr lang="en-US" sz="4600" b="0" i="0" dirty="0">
                <a:solidFill>
                  <a:schemeClr val="tx1">
                    <a:lumMod val="75000"/>
                    <a:lumOff val="25000"/>
                  </a:schemeClr>
                </a:solidFill>
                <a:effectLst/>
                <a:latin typeface="brandon-grotesque"/>
              </a:rPr>
              <a:t>, Cal/OSHA</a:t>
            </a:r>
          </a:p>
          <a:p>
            <a:pPr algn="l"/>
            <a:r>
              <a:rPr lang="en-US" sz="4600" b="1" i="0" dirty="0">
                <a:solidFill>
                  <a:schemeClr val="tx1">
                    <a:lumMod val="75000"/>
                    <a:lumOff val="25000"/>
                  </a:schemeClr>
                </a:solidFill>
                <a:effectLst/>
                <a:latin typeface="brandon-grotesque"/>
                <a:hlinkClick r:id="rId8">
                  <a:extLst>
                    <a:ext uri="{A12FA001-AC4F-418D-AE19-62706E023703}">
                      <ahyp:hlinkClr xmlns:ahyp="http://schemas.microsoft.com/office/drawing/2018/hyperlinkcolor" val="tx"/>
                    </a:ext>
                  </a:extLst>
                </a:hlinkClick>
              </a:rPr>
              <a:t>Workplace Violence Prevention in Agricultural Operations Employees Fact Sheet</a:t>
            </a:r>
            <a:r>
              <a:rPr lang="en-US" sz="4600" b="0" i="0" dirty="0">
                <a:solidFill>
                  <a:schemeClr val="tx1">
                    <a:lumMod val="75000"/>
                    <a:lumOff val="25000"/>
                  </a:schemeClr>
                </a:solidFill>
                <a:effectLst/>
                <a:latin typeface="brandon-grotesque"/>
              </a:rPr>
              <a:t>, Cal/OSHA</a:t>
            </a:r>
          </a:p>
          <a:p>
            <a:pPr algn="l"/>
            <a:r>
              <a:rPr lang="en-US" sz="4600" b="1" i="0" dirty="0">
                <a:solidFill>
                  <a:schemeClr val="tx1">
                    <a:lumMod val="75000"/>
                    <a:lumOff val="25000"/>
                  </a:schemeClr>
                </a:solidFill>
                <a:effectLst/>
                <a:latin typeface="brandon-grotesque"/>
                <a:hlinkClick r:id="rId9">
                  <a:extLst>
                    <a:ext uri="{A12FA001-AC4F-418D-AE19-62706E023703}">
                      <ahyp:hlinkClr xmlns:ahyp="http://schemas.microsoft.com/office/drawing/2018/hyperlinkcolor" val="tx"/>
                    </a:ext>
                  </a:extLst>
                </a:hlinkClick>
              </a:rPr>
              <a:t>Workplace Violence Prevention in General Industry Employers Fact Sheet</a:t>
            </a:r>
            <a:r>
              <a:rPr lang="en-US" sz="4600" b="0" i="0" dirty="0">
                <a:solidFill>
                  <a:schemeClr val="tx1">
                    <a:lumMod val="75000"/>
                    <a:lumOff val="25000"/>
                  </a:schemeClr>
                </a:solidFill>
                <a:effectLst/>
                <a:latin typeface="brandon-grotesque"/>
              </a:rPr>
              <a:t> (includes non-healthcare and agricultural employment), Cal/OSHA</a:t>
            </a:r>
          </a:p>
          <a:p>
            <a:pPr algn="l"/>
            <a:r>
              <a:rPr lang="en-US" sz="4600" b="1" i="0" dirty="0">
                <a:solidFill>
                  <a:schemeClr val="tx1">
                    <a:lumMod val="75000"/>
                    <a:lumOff val="25000"/>
                  </a:schemeClr>
                </a:solidFill>
                <a:effectLst/>
                <a:latin typeface="brandon-grotesque"/>
                <a:hlinkClick r:id="rId10">
                  <a:extLst>
                    <a:ext uri="{A12FA001-AC4F-418D-AE19-62706E023703}">
                      <ahyp:hlinkClr xmlns:ahyp="http://schemas.microsoft.com/office/drawing/2018/hyperlinkcolor" val="tx"/>
                    </a:ext>
                  </a:extLst>
                </a:hlinkClick>
              </a:rPr>
              <a:t>Workplace Violence Prevention in General Industry Employees Fact Sheet</a:t>
            </a:r>
            <a:r>
              <a:rPr lang="en-US" sz="4600" b="0" i="0" dirty="0">
                <a:solidFill>
                  <a:schemeClr val="tx1">
                    <a:lumMod val="75000"/>
                    <a:lumOff val="25000"/>
                  </a:schemeClr>
                </a:solidFill>
                <a:effectLst/>
                <a:latin typeface="brandon-grotesque"/>
              </a:rPr>
              <a:t> (includes non-healthcare and agricultural employment), Cal/OSHA</a:t>
            </a:r>
          </a:p>
          <a:p>
            <a:pPr algn="l"/>
            <a:r>
              <a:rPr lang="en-US" sz="4600" b="1" i="0" dirty="0">
                <a:solidFill>
                  <a:schemeClr val="tx1">
                    <a:lumMod val="75000"/>
                    <a:lumOff val="25000"/>
                  </a:schemeClr>
                </a:solidFill>
                <a:effectLst/>
                <a:latin typeface="brandon-grotesque"/>
                <a:hlinkClick r:id="rId11">
                  <a:extLst>
                    <a:ext uri="{A12FA001-AC4F-418D-AE19-62706E023703}">
                      <ahyp:hlinkClr xmlns:ahyp="http://schemas.microsoft.com/office/drawing/2018/hyperlinkcolor" val="tx"/>
                    </a:ext>
                  </a:extLst>
                </a:hlinkClick>
              </a:rPr>
              <a:t>FAQ: Workplace Violence Prevention in General Industry</a:t>
            </a:r>
            <a:r>
              <a:rPr lang="en-US" sz="4600" b="0" i="0" dirty="0">
                <a:solidFill>
                  <a:schemeClr val="tx1">
                    <a:lumMod val="75000"/>
                    <a:lumOff val="25000"/>
                  </a:schemeClr>
                </a:solidFill>
                <a:effectLst/>
                <a:latin typeface="brandon-grotesque"/>
              </a:rPr>
              <a:t> (includes non-healthcare and agricultural employment), Cal/OSHA</a:t>
            </a: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A74EE57A-55DC-A33E-75BE-DB47C339CF39}"/>
              </a:ext>
            </a:extLst>
          </p:cNvPr>
          <p:cNvSpPr>
            <a:spLocks noGrp="1"/>
          </p:cNvSpPr>
          <p:nvPr>
            <p:ph type="sldNum" sz="quarter" idx="12"/>
          </p:nvPr>
        </p:nvSpPr>
        <p:spPr/>
        <p:txBody>
          <a:bodyPr/>
          <a:lstStyle/>
          <a:p>
            <a:fld id="{37AF16EB-6F59-4D20-A827-9EC55BF389EC}" type="slidenum">
              <a:rPr lang="en-US" smtClean="0"/>
              <a:t>19</a:t>
            </a:fld>
            <a:endParaRPr lang="en-US"/>
          </a:p>
        </p:txBody>
      </p:sp>
    </p:spTree>
    <p:extLst>
      <p:ext uri="{BB962C8B-B14F-4D97-AF65-F5344CB8AC3E}">
        <p14:creationId xmlns:p14="http://schemas.microsoft.com/office/powerpoint/2010/main" val="1864102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CCEBC-3AFE-24FB-BCC7-6800353A3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B82CC-C9C0-0A64-90C4-0816B31D2E5E}"/>
              </a:ext>
            </a:extLst>
          </p:cNvPr>
          <p:cNvSpPr>
            <a:spLocks noGrp="1"/>
          </p:cNvSpPr>
          <p:nvPr>
            <p:ph type="ctrTitle"/>
          </p:nvPr>
        </p:nvSpPr>
        <p:spPr>
          <a:xfrm>
            <a:off x="1524000" y="406401"/>
            <a:ext cx="9144000" cy="617727"/>
          </a:xfrm>
        </p:spPr>
        <p:txBody>
          <a:bodyPr>
            <a:noAutofit/>
          </a:bodyPr>
          <a:lstStyle/>
          <a:p>
            <a:r>
              <a:rPr lang="en-US" sz="3200" b="1" dirty="0">
                <a:solidFill>
                  <a:srgbClr val="046A38"/>
                </a:solidFill>
                <a:latin typeface="+mn-lt"/>
              </a:rPr>
              <a:t>Ag Overtime &amp; California Minimum Wage</a:t>
            </a:r>
          </a:p>
        </p:txBody>
      </p:sp>
      <p:sp>
        <p:nvSpPr>
          <p:cNvPr id="3" name="Subtitle 2">
            <a:extLst>
              <a:ext uri="{FF2B5EF4-FFF2-40B4-BE49-F238E27FC236}">
                <a16:creationId xmlns:a16="http://schemas.microsoft.com/office/drawing/2014/main" id="{EC1A2CC4-193C-CC94-0932-084401084944}"/>
              </a:ext>
            </a:extLst>
          </p:cNvPr>
          <p:cNvSpPr>
            <a:spLocks noGrp="1"/>
          </p:cNvSpPr>
          <p:nvPr>
            <p:ph type="subTitle" idx="1"/>
          </p:nvPr>
        </p:nvSpPr>
        <p:spPr>
          <a:xfrm>
            <a:off x="559308" y="1024128"/>
            <a:ext cx="11073384" cy="5272023"/>
          </a:xfrm>
        </p:spPr>
        <p:txBody>
          <a:bodyPr>
            <a:normAutofit/>
          </a:bodyPr>
          <a:lstStyle/>
          <a:p>
            <a:pPr algn="l"/>
            <a:r>
              <a:rPr lang="en-US" b="1" dirty="0">
                <a:solidFill>
                  <a:srgbClr val="046A38"/>
                </a:solidFill>
              </a:rPr>
              <a:t>January 1:</a:t>
            </a:r>
            <a:r>
              <a:rPr lang="en-US" dirty="0">
                <a:solidFill>
                  <a:schemeClr val="tx1"/>
                </a:solidFill>
              </a:rPr>
              <a:t> Final stage implementation of AB 1066 (2015) ag overtime rules.  </a:t>
            </a:r>
          </a:p>
          <a:p>
            <a:pPr algn="l"/>
            <a:r>
              <a:rPr lang="en-US" b="1" u="sng" dirty="0">
                <a:solidFill>
                  <a:srgbClr val="046A38"/>
                </a:solidFill>
              </a:rPr>
              <a:t>All</a:t>
            </a:r>
            <a:r>
              <a:rPr lang="en-US" dirty="0"/>
              <a:t> a</a:t>
            </a:r>
            <a:r>
              <a:rPr lang="en-US" dirty="0">
                <a:solidFill>
                  <a:schemeClr val="tx1"/>
                </a:solidFill>
              </a:rPr>
              <a:t>g employers must pay employees overtime after 8 hours in a workday or 40 hours in a workweek</a:t>
            </a:r>
          </a:p>
          <a:p>
            <a:pPr algn="l"/>
            <a:r>
              <a:rPr lang="en-US" dirty="0"/>
              <a:t>P</a:t>
            </a:r>
            <a:r>
              <a:rPr lang="en-US" dirty="0">
                <a:solidFill>
                  <a:schemeClr val="tx1"/>
                </a:solidFill>
              </a:rPr>
              <a:t>re-2015 law recognized that agriculture in inherently seasonal and that employees need to work and earn when work is available – or not at all</a:t>
            </a:r>
          </a:p>
          <a:p>
            <a:pPr algn="l"/>
            <a:r>
              <a:rPr lang="en-US" dirty="0"/>
              <a:t>A</a:t>
            </a:r>
            <a:r>
              <a:rPr lang="en-US" dirty="0">
                <a:solidFill>
                  <a:schemeClr val="tx1"/>
                </a:solidFill>
              </a:rPr>
              <a:t>g advocacy organizations like California Farm Bureau warned lawmakers the result would be less work and lower earnings for ag employees – </a:t>
            </a:r>
            <a:r>
              <a:rPr lang="en-US" b="1" dirty="0">
                <a:solidFill>
                  <a:srgbClr val="046A38"/>
                </a:solidFill>
              </a:rPr>
              <a:t>thanks to AB 1066, agricultural employees are working less and earning less.  </a:t>
            </a:r>
          </a:p>
          <a:p>
            <a:pPr algn="l"/>
            <a:r>
              <a:rPr lang="en-US" dirty="0">
                <a:solidFill>
                  <a:schemeClr val="tx1"/>
                </a:solidFill>
              </a:rPr>
              <a:t>CAFB is working in the new Legislature to encourage legislators to address this effect by allowing ag employers a tax credit to defray the cost </a:t>
            </a:r>
            <a:r>
              <a:rPr lang="en-US" dirty="0"/>
              <a:t>of </a:t>
            </a:r>
            <a:r>
              <a:rPr lang="en-US" dirty="0" err="1"/>
              <a:t>of</a:t>
            </a:r>
            <a:r>
              <a:rPr lang="en-US" dirty="0"/>
              <a:t> ag overtime (the </a:t>
            </a:r>
            <a:r>
              <a:rPr lang="en-US" dirty="0">
                <a:solidFill>
                  <a:schemeClr val="tx1"/>
                </a:solidFill>
              </a:rPr>
              <a:t>“hal</a:t>
            </a:r>
            <a:r>
              <a:rPr lang="en-US" dirty="0"/>
              <a:t>f” in “time-and-a-half”)</a:t>
            </a:r>
          </a:p>
          <a:p>
            <a:pPr algn="l"/>
            <a:r>
              <a:rPr lang="en-US" dirty="0">
                <a:solidFill>
                  <a:schemeClr val="tx1"/>
                </a:solidFill>
              </a:rPr>
              <a:t>Be ready to contact your legislators if we can get this to move!</a:t>
            </a:r>
          </a:p>
          <a:p>
            <a:pPr algn="l"/>
            <a:r>
              <a:rPr lang="en-US" dirty="0">
                <a:solidFill>
                  <a:schemeClr val="tx1"/>
                </a:solidFill>
              </a:rPr>
              <a:t>Stay tuned to see if our efforts are successful</a:t>
            </a: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51D4893B-54F2-17B2-0B00-BC4AAF938F8E}"/>
              </a:ext>
            </a:extLst>
          </p:cNvPr>
          <p:cNvSpPr>
            <a:spLocks noGrp="1"/>
          </p:cNvSpPr>
          <p:nvPr>
            <p:ph type="sldNum" sz="quarter" idx="12"/>
          </p:nvPr>
        </p:nvSpPr>
        <p:spPr/>
        <p:txBody>
          <a:bodyPr/>
          <a:lstStyle/>
          <a:p>
            <a:fld id="{37AF16EB-6F59-4D20-A827-9EC55BF389EC}" type="slidenum">
              <a:rPr lang="en-US" smtClean="0"/>
              <a:t>2</a:t>
            </a:fld>
            <a:endParaRPr lang="en-US"/>
          </a:p>
        </p:txBody>
      </p:sp>
    </p:spTree>
    <p:extLst>
      <p:ext uri="{BB962C8B-B14F-4D97-AF65-F5344CB8AC3E}">
        <p14:creationId xmlns:p14="http://schemas.microsoft.com/office/powerpoint/2010/main" val="3708009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849E3-6C59-1F48-5D84-46C2197411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CAF187-53E7-F7B8-D5B8-3913BE6B56A1}"/>
              </a:ext>
            </a:extLst>
          </p:cNvPr>
          <p:cNvSpPr>
            <a:spLocks noGrp="1"/>
          </p:cNvSpPr>
          <p:nvPr>
            <p:ph type="ctrTitle"/>
          </p:nvPr>
        </p:nvSpPr>
        <p:spPr>
          <a:xfrm>
            <a:off x="1524000" y="406401"/>
            <a:ext cx="9144000" cy="718312"/>
          </a:xfrm>
        </p:spPr>
        <p:txBody>
          <a:bodyPr>
            <a:noAutofit/>
          </a:bodyPr>
          <a:lstStyle/>
          <a:p>
            <a:r>
              <a:rPr kumimoji="0" lang="en-US" sz="3200" b="1" i="0" u="none" strike="noStrike" kern="1200" cap="none" spc="0" normalizeH="0" baseline="0" noProof="0" dirty="0">
                <a:ln>
                  <a:noFill/>
                </a:ln>
                <a:solidFill>
                  <a:srgbClr val="046A38"/>
                </a:solidFill>
                <a:effectLst/>
                <a:uLnTx/>
                <a:uFillTx/>
                <a:latin typeface="Calibri" panose="020F0502020204030204"/>
                <a:ea typeface="+mn-ea"/>
                <a:cs typeface="+mn-cs"/>
              </a:rPr>
              <a:t>Autonomous Ag Tractors/Equipment</a:t>
            </a:r>
            <a:endParaRPr lang="en-US" sz="3200" b="1" dirty="0">
              <a:solidFill>
                <a:srgbClr val="046A38"/>
              </a:solidFill>
              <a:latin typeface="+mn-lt"/>
            </a:endParaRPr>
          </a:p>
        </p:txBody>
      </p:sp>
      <p:sp>
        <p:nvSpPr>
          <p:cNvPr id="3" name="Subtitle 2">
            <a:extLst>
              <a:ext uri="{FF2B5EF4-FFF2-40B4-BE49-F238E27FC236}">
                <a16:creationId xmlns:a16="http://schemas.microsoft.com/office/drawing/2014/main" id="{BBE4B469-8470-2DC2-5946-D0CEC6DD965A}"/>
              </a:ext>
            </a:extLst>
          </p:cNvPr>
          <p:cNvSpPr>
            <a:spLocks noGrp="1"/>
          </p:cNvSpPr>
          <p:nvPr>
            <p:ph type="subTitle" idx="1"/>
          </p:nvPr>
        </p:nvSpPr>
        <p:spPr>
          <a:xfrm>
            <a:off x="576072" y="1280160"/>
            <a:ext cx="10936224" cy="5171439"/>
          </a:xfrm>
        </p:spPr>
        <p:txBody>
          <a:bodyPr>
            <a:normAutofit fontScale="70000" lnSpcReduction="20000"/>
          </a:bodyPr>
          <a:lstStyle/>
          <a:p>
            <a:pPr marL="57150" marR="0" lvl="0" algn="l" defTabSz="914400" rtl="0" eaLnBrk="0" fontAlgn="base" latinLnBrk="0" hangingPunct="0">
              <a:lnSpc>
                <a:spcPct val="100000"/>
              </a:lnSpc>
              <a:spcBef>
                <a:spcPct val="20000"/>
              </a:spcBef>
              <a:spcAft>
                <a:spcPct val="0"/>
              </a:spcAft>
              <a:buClrTx/>
              <a:buSzTx/>
              <a:tabLst/>
              <a:defRPr/>
            </a:pP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Steadily increasing interest/implementation of various degrees of autonomous equipment/remotely-controlled equipment:</a:t>
            </a:r>
          </a:p>
          <a:p>
            <a:pPr marL="514350" indent="-457200" algn="l" eaLnBrk="0" fontAlgn="base" hangingPunct="0">
              <a:lnSpc>
                <a:spcPct val="100000"/>
              </a:lnSpc>
              <a:spcBef>
                <a:spcPct val="20000"/>
              </a:spcBef>
              <a:spcAft>
                <a:spcPct val="0"/>
              </a:spcAft>
              <a:buFont typeface="Arial" panose="020B0604020202020204" pitchFamily="34" charset="0"/>
              <a:buChar char="•"/>
              <a:defRPr/>
            </a:pPr>
            <a:r>
              <a:rPr kumimoji="0" lang="en-US" sz="35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Vineyard/Orchard Air-Blast Sprayers </a:t>
            </a: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a:t>
            </a:r>
            <a:r>
              <a:rPr kumimoji="0" lang="en-US" sz="3500" b="0" i="1"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Gus, partnering with John Deere</a:t>
            </a: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 replaces a tractor driver with PPE suite </a:t>
            </a:r>
          </a:p>
          <a:p>
            <a:pPr marL="514350" indent="-457200" algn="l" eaLnBrk="0" fontAlgn="base" hangingPunct="0">
              <a:lnSpc>
                <a:spcPct val="100000"/>
              </a:lnSpc>
              <a:spcBef>
                <a:spcPct val="20000"/>
              </a:spcBef>
              <a:spcAft>
                <a:spcPct val="0"/>
              </a:spcAft>
              <a:buFont typeface="Arial" panose="020B0604020202020204" pitchFamily="34" charset="0"/>
              <a:buChar char="•"/>
              <a:defRPr/>
            </a:pPr>
            <a:r>
              <a:rPr kumimoji="0" lang="en-US" sz="35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Weeders </a:t>
            </a: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a:t>
            </a:r>
            <a:r>
              <a:rPr kumimoji="0" lang="en-US" sz="3500" b="0" i="1"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Carbon Robotics, various start-up manufacturers</a:t>
            </a: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 laser burning, scalding-water blast weed cutting, employs various geo-locating and weed v. sprout detection technologies, replaces weeding crews carrying hoes </a:t>
            </a:r>
          </a:p>
          <a:p>
            <a:pPr marL="514350" indent="-457200" algn="l" eaLnBrk="0" fontAlgn="base" hangingPunct="0">
              <a:lnSpc>
                <a:spcPct val="100000"/>
              </a:lnSpc>
              <a:spcBef>
                <a:spcPct val="20000"/>
              </a:spcBef>
              <a:spcAft>
                <a:spcPct val="0"/>
              </a:spcAft>
              <a:buFont typeface="Arial" panose="020B0604020202020204" pitchFamily="34" charset="0"/>
              <a:buChar char="•"/>
              <a:defRPr/>
            </a:pPr>
            <a:r>
              <a:rPr kumimoji="0" lang="en-US" sz="35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Tractors</a:t>
            </a: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 (</a:t>
            </a:r>
            <a:r>
              <a:rPr kumimoji="0" lang="en-US" sz="3500" b="0" i="1"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Blue White, Monarch, Bear Flag Robotics (partnering with John Deere</a:t>
            </a:r>
            <a:r>
              <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 geo-locating and obstacle detection technologies like LIDAR, scripted tasks and routes to eliminate the need for a human driver for various tractor tasks</a:t>
            </a:r>
          </a:p>
          <a:p>
            <a:pPr marL="514350" indent="-457200" algn="l" eaLnBrk="0" fontAlgn="base" hangingPunct="0">
              <a:lnSpc>
                <a:spcPct val="100000"/>
              </a:lnSpc>
              <a:spcBef>
                <a:spcPct val="20000"/>
              </a:spcBef>
              <a:spcAft>
                <a:spcPct val="0"/>
              </a:spcAft>
              <a:buFont typeface="Arial" panose="020B0604020202020204" pitchFamily="34" charset="0"/>
              <a:buChar char="•"/>
              <a:defRPr/>
            </a:pPr>
            <a:r>
              <a:rPr lang="en-US" sz="3500" b="1" kern="100" dirty="0">
                <a:solidFill>
                  <a:srgbClr val="046A38"/>
                </a:solidFill>
                <a:latin typeface="Calibri"/>
                <a:ea typeface="Aptos" panose="020B0004020202020204" pitchFamily="34" charset="0"/>
                <a:cs typeface="Times New Roman" panose="02020603050405020304" pitchFamily="18" charset="0"/>
              </a:rPr>
              <a:t>“Buddy” robots </a:t>
            </a:r>
            <a:r>
              <a:rPr lang="en-US" sz="3500" kern="100" dirty="0">
                <a:solidFill>
                  <a:prstClr val="black"/>
                </a:solidFill>
                <a:latin typeface="Calibri"/>
                <a:ea typeface="Aptos" panose="020B0004020202020204" pitchFamily="34" charset="0"/>
                <a:cs typeface="Times New Roman" panose="02020603050405020304" pitchFamily="18" charset="0"/>
              </a:rPr>
              <a:t>(</a:t>
            </a:r>
            <a:r>
              <a:rPr lang="en-US" sz="3500" i="1" kern="100" dirty="0">
                <a:solidFill>
                  <a:prstClr val="black"/>
                </a:solidFill>
                <a:latin typeface="Calibri"/>
                <a:ea typeface="Aptos" panose="020B0004020202020204" pitchFamily="34" charset="0"/>
                <a:cs typeface="Times New Roman" panose="02020603050405020304" pitchFamily="18" charset="0"/>
              </a:rPr>
              <a:t>UC Davis Fragile </a:t>
            </a:r>
            <a:r>
              <a:rPr lang="en-US" sz="3500" i="1" kern="100" dirty="0" err="1">
                <a:solidFill>
                  <a:prstClr val="black"/>
                </a:solidFill>
                <a:latin typeface="Calibri"/>
                <a:ea typeface="Aptos" panose="020B0004020202020204" pitchFamily="34" charset="0"/>
                <a:cs typeface="Times New Roman" panose="02020603050405020304" pitchFamily="18" charset="0"/>
              </a:rPr>
              <a:t>cRop</a:t>
            </a:r>
            <a:r>
              <a:rPr lang="en-US" sz="3500" i="1" kern="100" dirty="0">
                <a:solidFill>
                  <a:prstClr val="black"/>
                </a:solidFill>
                <a:latin typeface="Calibri"/>
                <a:ea typeface="Aptos" panose="020B0004020202020204" pitchFamily="34" charset="0"/>
                <a:cs typeface="Times New Roman" panose="02020603050405020304" pitchFamily="18" charset="0"/>
              </a:rPr>
              <a:t> </a:t>
            </a:r>
            <a:r>
              <a:rPr lang="en-US" sz="3500" i="1" kern="100" dirty="0" err="1">
                <a:solidFill>
                  <a:prstClr val="black"/>
                </a:solidFill>
                <a:latin typeface="Calibri"/>
                <a:ea typeface="Aptos" panose="020B0004020202020204" pitchFamily="34" charset="0"/>
                <a:cs typeface="Times New Roman" panose="02020603050405020304" pitchFamily="18" charset="0"/>
              </a:rPr>
              <a:t>hArvest</a:t>
            </a:r>
            <a:r>
              <a:rPr lang="en-US" sz="3500" i="1" kern="100" dirty="0">
                <a:solidFill>
                  <a:prstClr val="black"/>
                </a:solidFill>
                <a:latin typeface="Calibri"/>
                <a:ea typeface="Aptos" panose="020B0004020202020204" pitchFamily="34" charset="0"/>
                <a:cs typeface="Times New Roman" panose="02020603050405020304" pitchFamily="18" charset="0"/>
              </a:rPr>
              <a:t>-aiding mobile robots, or FRAIL bots</a:t>
            </a:r>
            <a:r>
              <a:rPr lang="en-US" sz="3500" kern="100" dirty="0">
                <a:solidFill>
                  <a:prstClr val="black"/>
                </a:solidFill>
                <a:latin typeface="Calibri"/>
                <a:ea typeface="Aptos" panose="020B0004020202020204" pitchFamily="34" charset="0"/>
                <a:cs typeface="Times New Roman" panose="02020603050405020304" pitchFamily="18" charset="0"/>
              </a:rPr>
              <a:t>) to aid humans like strawberry pickers by carrying trays to be tallied</a:t>
            </a:r>
            <a:endParaRPr kumimoji="0" lang="en-US" sz="35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3DD6013B-1DC8-CC14-CB00-9741EA14983A}"/>
              </a:ext>
            </a:extLst>
          </p:cNvPr>
          <p:cNvSpPr>
            <a:spLocks noGrp="1"/>
          </p:cNvSpPr>
          <p:nvPr>
            <p:ph type="sldNum" sz="quarter" idx="12"/>
          </p:nvPr>
        </p:nvSpPr>
        <p:spPr/>
        <p:txBody>
          <a:bodyPr/>
          <a:lstStyle/>
          <a:p>
            <a:fld id="{37AF16EB-6F59-4D20-A827-9EC55BF389EC}" type="slidenum">
              <a:rPr lang="en-US" smtClean="0"/>
              <a:t>20</a:t>
            </a:fld>
            <a:endParaRPr lang="en-US"/>
          </a:p>
        </p:txBody>
      </p:sp>
    </p:spTree>
    <p:extLst>
      <p:ext uri="{BB962C8B-B14F-4D97-AF65-F5344CB8AC3E}">
        <p14:creationId xmlns:p14="http://schemas.microsoft.com/office/powerpoint/2010/main" val="301323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18224-60C6-F811-E530-2F3052A482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14CC61-FD21-5745-3766-050C4908522D}"/>
              </a:ext>
            </a:extLst>
          </p:cNvPr>
          <p:cNvSpPr>
            <a:spLocks noGrp="1"/>
          </p:cNvSpPr>
          <p:nvPr>
            <p:ph type="ctrTitle"/>
          </p:nvPr>
        </p:nvSpPr>
        <p:spPr>
          <a:xfrm>
            <a:off x="1524000" y="406401"/>
            <a:ext cx="9144000" cy="718312"/>
          </a:xfrm>
        </p:spPr>
        <p:txBody>
          <a:bodyPr>
            <a:noAutofit/>
          </a:bodyPr>
          <a:lstStyle/>
          <a:p>
            <a:r>
              <a:rPr kumimoji="0" lang="en-US" sz="3200" b="1" i="0" u="none" strike="noStrike" kern="1200" cap="none" spc="0" normalizeH="0" baseline="0" noProof="0" dirty="0">
                <a:ln>
                  <a:noFill/>
                </a:ln>
                <a:solidFill>
                  <a:srgbClr val="046A38"/>
                </a:solidFill>
                <a:effectLst/>
                <a:uLnTx/>
                <a:uFillTx/>
                <a:latin typeface="Calibri" panose="020F0502020204030204"/>
                <a:ea typeface="+mn-ea"/>
                <a:cs typeface="+mn-cs"/>
              </a:rPr>
              <a:t>Autonomous Ag Tractors/Equipment</a:t>
            </a:r>
            <a:endParaRPr lang="en-US" sz="3200" b="1" dirty="0">
              <a:solidFill>
                <a:srgbClr val="046A38"/>
              </a:solidFill>
              <a:latin typeface="+mn-lt"/>
            </a:endParaRPr>
          </a:p>
        </p:txBody>
      </p:sp>
      <p:sp>
        <p:nvSpPr>
          <p:cNvPr id="3" name="Subtitle 2">
            <a:extLst>
              <a:ext uri="{FF2B5EF4-FFF2-40B4-BE49-F238E27FC236}">
                <a16:creationId xmlns:a16="http://schemas.microsoft.com/office/drawing/2014/main" id="{A1BAE22D-41DD-E2E6-2D7C-5CE8B4CC6EF6}"/>
              </a:ext>
            </a:extLst>
          </p:cNvPr>
          <p:cNvSpPr>
            <a:spLocks noGrp="1"/>
          </p:cNvSpPr>
          <p:nvPr>
            <p:ph type="subTitle" idx="1"/>
          </p:nvPr>
        </p:nvSpPr>
        <p:spPr>
          <a:xfrm>
            <a:off x="576072" y="1216152"/>
            <a:ext cx="10936224" cy="5235447"/>
          </a:xfrm>
        </p:spPr>
        <p:txBody>
          <a:bodyPr>
            <a:normAutofit fontScale="92500" lnSpcReduction="10000"/>
          </a:bodyPr>
          <a:lstStyle/>
          <a:p>
            <a:pPr marL="57150" marR="0" lvl="0" algn="l" defTabSz="914400" rtl="0" eaLnBrk="0" fontAlgn="base" latinLnBrk="0" hangingPunct="0">
              <a:lnSpc>
                <a:spcPct val="100000"/>
              </a:lnSpc>
              <a:spcBef>
                <a:spcPct val="20000"/>
              </a:spcBef>
              <a:spcAft>
                <a:spcPct val="0"/>
              </a:spcAft>
              <a:buClrTx/>
              <a:buSzTx/>
              <a:tabLst/>
              <a:defRPr/>
            </a:pPr>
            <a:r>
              <a:rPr kumimoji="0" lang="en-US" sz="24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Cal/OSHA has granted an “experimental variance” </a:t>
            </a:r>
            <a:r>
              <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to Monarch in 2022 to allow use for the purpose of gathering data about possible hazards</a:t>
            </a:r>
          </a:p>
          <a:p>
            <a:pPr marL="57150" marR="0" lvl="0" algn="l" defTabSz="914400" rtl="0" eaLnBrk="0" fontAlgn="base" latinLnBrk="0" hangingPunct="0">
              <a:lnSpc>
                <a:spcPct val="100000"/>
              </a:lnSpc>
              <a:spcBef>
                <a:spcPct val="20000"/>
              </a:spcBef>
              <a:spcAft>
                <a:spcPct val="0"/>
              </a:spcAft>
              <a:buClrTx/>
              <a:buSzTx/>
              <a:tabLst/>
              <a:defRPr/>
            </a:pPr>
            <a:endPar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endParaRPr>
          </a:p>
          <a:p>
            <a:pPr marL="57150" marR="0" lvl="0" algn="l" defTabSz="914400" rtl="0" eaLnBrk="0" fontAlgn="base" latinLnBrk="0" hangingPunct="0">
              <a:lnSpc>
                <a:spcPct val="100000"/>
              </a:lnSpc>
              <a:spcBef>
                <a:spcPct val="20000"/>
              </a:spcBef>
              <a:spcAft>
                <a:spcPct val="0"/>
              </a:spcAft>
              <a:buClrTx/>
              <a:buSzTx/>
              <a:tabLst/>
              <a:defRPr/>
            </a:pPr>
            <a:r>
              <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Unfortunately, </a:t>
            </a:r>
            <a:r>
              <a:rPr kumimoji="0" lang="en-US" sz="24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the variance didn’t specify use around human employees </a:t>
            </a:r>
            <a:r>
              <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(which is Cal/OSHA’s jurisdiction)</a:t>
            </a:r>
          </a:p>
          <a:p>
            <a:pPr marL="57150" marR="0" lvl="0" algn="l" defTabSz="914400" rtl="0" eaLnBrk="0" fontAlgn="base" latinLnBrk="0" hangingPunct="0">
              <a:lnSpc>
                <a:spcPct val="100000"/>
              </a:lnSpc>
              <a:spcBef>
                <a:spcPct val="20000"/>
              </a:spcBef>
              <a:spcAft>
                <a:spcPct val="0"/>
              </a:spcAft>
              <a:buClrTx/>
              <a:buSzTx/>
              <a:tabLst/>
              <a:defRPr/>
            </a:pPr>
            <a:endPar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endParaRPr>
          </a:p>
          <a:p>
            <a:pPr marL="57150" marR="0" lvl="0" algn="l" defTabSz="914400" rtl="0" eaLnBrk="0" fontAlgn="base" latinLnBrk="0" hangingPunct="0">
              <a:lnSpc>
                <a:spcPct val="100000"/>
              </a:lnSpc>
              <a:spcBef>
                <a:spcPct val="20000"/>
              </a:spcBef>
              <a:spcAft>
                <a:spcPct val="0"/>
              </a:spcAft>
              <a:buClrTx/>
              <a:buSzTx/>
              <a:tabLst/>
              <a:defRPr/>
            </a:pPr>
            <a:r>
              <a:rPr kumimoji="0" lang="en-US" sz="24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The Cal/OSHA Standards Board has rejected two proposed revisions </a:t>
            </a:r>
            <a:r>
              <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rPr>
              <a:t>to its 1974 furrow-guided tractor standard in the last six years, and has even declined to empanel an advisory committee to study the issue</a:t>
            </a:r>
          </a:p>
          <a:p>
            <a:pPr marL="57150" marR="0" lvl="0" algn="l" defTabSz="914400" rtl="0" eaLnBrk="0" fontAlgn="base" latinLnBrk="0" hangingPunct="0">
              <a:lnSpc>
                <a:spcPct val="100000"/>
              </a:lnSpc>
              <a:spcBef>
                <a:spcPct val="20000"/>
              </a:spcBef>
              <a:spcAft>
                <a:spcPct val="0"/>
              </a:spcAft>
              <a:buClrTx/>
              <a:buSzTx/>
              <a:tabLst/>
              <a:defRPr/>
            </a:pPr>
            <a:endParaRPr kumimoji="0" lang="en-US" sz="2400" b="0" i="0" u="none" strike="noStrike" kern="100" cap="none" spc="0" normalizeH="0" baseline="0" noProof="0" dirty="0">
              <a:ln>
                <a:noFill/>
              </a:ln>
              <a:solidFill>
                <a:prstClr val="black"/>
              </a:solidFill>
              <a:effectLst/>
              <a:uLnTx/>
              <a:uFillTx/>
              <a:latin typeface="Calibri"/>
              <a:ea typeface="Aptos" panose="020B0004020202020204" pitchFamily="34" charset="0"/>
              <a:cs typeface="Times New Roman" panose="02020603050405020304" pitchFamily="18" charset="0"/>
            </a:endParaRPr>
          </a:p>
          <a:p>
            <a:pPr marL="57150" marR="0" lvl="0" algn="l" defTabSz="914400" rtl="0" eaLnBrk="0" fontAlgn="base" latinLnBrk="0" hangingPunct="0">
              <a:lnSpc>
                <a:spcPct val="100000"/>
              </a:lnSpc>
              <a:spcBef>
                <a:spcPct val="20000"/>
              </a:spcBef>
              <a:spcAft>
                <a:spcPct val="0"/>
              </a:spcAft>
              <a:buClrTx/>
              <a:buSzTx/>
              <a:tabLst/>
              <a:defRPr/>
            </a:pPr>
            <a:r>
              <a:rPr kumimoji="0" lang="en-US" sz="24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Governor Newsom seems to have an interest in addressing the issue; </a:t>
            </a:r>
            <a:r>
              <a:rPr kumimoji="0" lang="en-US" sz="2400" i="0" u="none" strike="noStrike" kern="100" cap="none" spc="0" normalizeH="0" baseline="0" noProof="0" dirty="0">
                <a:ln>
                  <a:noFill/>
                </a:ln>
                <a:effectLst/>
                <a:uLnTx/>
                <a:uFillTx/>
                <a:latin typeface="Calibri"/>
                <a:ea typeface="Aptos" panose="020B0004020202020204" pitchFamily="34" charset="0"/>
                <a:cs typeface="Times New Roman" panose="02020603050405020304" pitchFamily="18" charset="0"/>
              </a:rPr>
              <a:t>the Standards Board chair he recently appointed has emphasized the issue, and the Board voted to empanel an advisory committee on </a:t>
            </a:r>
            <a:r>
              <a:rPr kumimoji="0" lang="en-US" sz="2400" i="0" u="none" strike="noStrike" kern="100" cap="none" spc="0" normalizeH="0" baseline="0" noProof="0" dirty="0" err="1">
                <a:ln>
                  <a:noFill/>
                </a:ln>
                <a:effectLst/>
                <a:uLnTx/>
                <a:uFillTx/>
                <a:latin typeface="Calibri"/>
                <a:ea typeface="Aptos" panose="020B0004020202020204" pitchFamily="34" charset="0"/>
                <a:cs typeface="Times New Roman" panose="02020603050405020304" pitchFamily="18" charset="0"/>
              </a:rPr>
              <a:t>th</a:t>
            </a:r>
            <a:r>
              <a:rPr lang="en-US" kern="100" dirty="0">
                <a:latin typeface="Calibri"/>
                <a:ea typeface="Aptos" panose="020B0004020202020204" pitchFamily="34" charset="0"/>
                <a:cs typeface="Times New Roman" panose="02020603050405020304" pitchFamily="18" charset="0"/>
              </a:rPr>
              <a:t>e topic at its November meeting</a:t>
            </a:r>
          </a:p>
          <a:p>
            <a:pPr marL="57150" marR="0" lvl="0" algn="l" defTabSz="914400" rtl="0" eaLnBrk="0" fontAlgn="base" latinLnBrk="0" hangingPunct="0">
              <a:lnSpc>
                <a:spcPct val="100000"/>
              </a:lnSpc>
              <a:spcBef>
                <a:spcPct val="20000"/>
              </a:spcBef>
              <a:spcAft>
                <a:spcPct val="0"/>
              </a:spcAft>
              <a:buClrTx/>
              <a:buSzTx/>
              <a:tabLst/>
              <a:defRPr/>
            </a:pPr>
            <a:endParaRPr kumimoji="0" lang="en-US" sz="2400" i="0" u="none" strike="noStrike" kern="100" cap="none" spc="0" normalizeH="0" baseline="0" noProof="0" dirty="0">
              <a:ln>
                <a:noFill/>
              </a:ln>
              <a:effectLst/>
              <a:uLnTx/>
              <a:uFillTx/>
              <a:latin typeface="Calibri"/>
              <a:ea typeface="Aptos" panose="020B0004020202020204" pitchFamily="34" charset="0"/>
              <a:cs typeface="Times New Roman" panose="02020603050405020304" pitchFamily="18" charset="0"/>
            </a:endParaRPr>
          </a:p>
          <a:p>
            <a:pPr marL="57150" marR="0" lvl="0" algn="l" defTabSz="914400" rtl="0" eaLnBrk="0" fontAlgn="base" latinLnBrk="0" hangingPunct="0">
              <a:lnSpc>
                <a:spcPct val="100000"/>
              </a:lnSpc>
              <a:spcBef>
                <a:spcPct val="20000"/>
              </a:spcBef>
              <a:spcAft>
                <a:spcPct val="0"/>
              </a:spcAft>
              <a:buClrTx/>
              <a:buSzTx/>
              <a:tabLst/>
              <a:defRPr/>
            </a:pPr>
            <a:r>
              <a:rPr kumimoji="0" lang="en-US" sz="2400" b="1"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rPr>
              <a:t>How fast will that move? </a:t>
            </a:r>
            <a:r>
              <a:rPr kumimoji="0" lang="en-US" sz="2400" i="0" u="none" strike="noStrike" kern="100" cap="none" spc="0" normalizeH="0" baseline="0" noProof="0" dirty="0">
                <a:ln>
                  <a:noFill/>
                </a:ln>
                <a:effectLst/>
                <a:uLnTx/>
                <a:uFillTx/>
                <a:latin typeface="Calibri"/>
                <a:ea typeface="Aptos" panose="020B0004020202020204" pitchFamily="34" charset="0"/>
                <a:cs typeface="Times New Roman" panose="02020603050405020304" pitchFamily="18" charset="0"/>
              </a:rPr>
              <a:t>Only time will tell… </a:t>
            </a:r>
            <a:endParaRPr kumimoji="0" lang="en-US" sz="2400" i="0" u="none" strike="noStrike" kern="100" cap="none" spc="0" normalizeH="0" baseline="0" noProof="0" dirty="0">
              <a:ln>
                <a:noFill/>
              </a:ln>
              <a:solidFill>
                <a:srgbClr val="046A38"/>
              </a:solidFill>
              <a:effectLst/>
              <a:uLnTx/>
              <a:uFillTx/>
              <a:latin typeface="Calibri"/>
              <a:ea typeface="Aptos" panose="020B0004020202020204" pitchFamily="34" charset="0"/>
              <a:cs typeface="Times New Roman" panose="02020603050405020304" pitchFamily="18" charset="0"/>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A670F35B-1234-DED0-28A9-F07FFD6D230E}"/>
              </a:ext>
            </a:extLst>
          </p:cNvPr>
          <p:cNvSpPr>
            <a:spLocks noGrp="1"/>
          </p:cNvSpPr>
          <p:nvPr>
            <p:ph type="sldNum" sz="quarter" idx="12"/>
          </p:nvPr>
        </p:nvSpPr>
        <p:spPr/>
        <p:txBody>
          <a:bodyPr/>
          <a:lstStyle/>
          <a:p>
            <a:fld id="{37AF16EB-6F59-4D20-A827-9EC55BF389EC}" type="slidenum">
              <a:rPr lang="en-US" smtClean="0"/>
              <a:t>21</a:t>
            </a:fld>
            <a:endParaRPr lang="en-US"/>
          </a:p>
        </p:txBody>
      </p:sp>
    </p:spTree>
    <p:extLst>
      <p:ext uri="{BB962C8B-B14F-4D97-AF65-F5344CB8AC3E}">
        <p14:creationId xmlns:p14="http://schemas.microsoft.com/office/powerpoint/2010/main" val="628452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F17A8-40D9-EF79-5175-156AD60B0A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4F9104-EE24-3762-B002-25F212DEBA08}"/>
              </a:ext>
            </a:extLst>
          </p:cNvPr>
          <p:cNvSpPr>
            <a:spLocks noGrp="1"/>
          </p:cNvSpPr>
          <p:nvPr>
            <p:ph type="ctrTitle"/>
          </p:nvPr>
        </p:nvSpPr>
        <p:spPr>
          <a:xfrm>
            <a:off x="1524000" y="484385"/>
            <a:ext cx="9144000" cy="689897"/>
          </a:xfrm>
        </p:spPr>
        <p:txBody>
          <a:bodyPr>
            <a:noAutofit/>
          </a:bodyPr>
          <a:lstStyle/>
          <a:p>
            <a:r>
              <a:rPr lang="en-US" sz="4400" b="1" dirty="0">
                <a:solidFill>
                  <a:srgbClr val="046A38"/>
                </a:solidFill>
                <a:latin typeface="+mn-lt"/>
              </a:rPr>
              <a:t>Thank You!</a:t>
            </a:r>
          </a:p>
        </p:txBody>
      </p:sp>
      <p:sp>
        <p:nvSpPr>
          <p:cNvPr id="3" name="Subtitle 2">
            <a:extLst>
              <a:ext uri="{FF2B5EF4-FFF2-40B4-BE49-F238E27FC236}">
                <a16:creationId xmlns:a16="http://schemas.microsoft.com/office/drawing/2014/main" id="{BB7419F1-E6EB-BB60-ADE3-45342B69E8FE}"/>
              </a:ext>
            </a:extLst>
          </p:cNvPr>
          <p:cNvSpPr>
            <a:spLocks noGrp="1"/>
          </p:cNvSpPr>
          <p:nvPr>
            <p:ph type="subTitle" idx="1"/>
          </p:nvPr>
        </p:nvSpPr>
        <p:spPr>
          <a:xfrm>
            <a:off x="1591377" y="1174282"/>
            <a:ext cx="9144000" cy="5523191"/>
          </a:xfrm>
        </p:spPr>
        <p:txBody>
          <a:bodyPr>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Bryan Little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Farm Employers Labor Service &amp; California Farm Bureau </a:t>
            </a:r>
          </a:p>
          <a:p>
            <a:pPr lvl="0">
              <a:defRPr/>
            </a:pPr>
            <a:r>
              <a:rPr lang="en-US" sz="3600" dirty="0">
                <a:solidFill>
                  <a:prstClr val="black"/>
                </a:solidFill>
                <a:latin typeface="Calibri" panose="020F0502020204030204"/>
              </a:rPr>
              <a:t>800-753-9073</a:t>
            </a:r>
          </a:p>
          <a:p>
            <a:pPr lvl="0">
              <a:defRPr/>
            </a:pPr>
            <a:r>
              <a:rPr lang="en-US" sz="3600" b="1" dirty="0">
                <a:solidFill>
                  <a:srgbClr val="046A38"/>
                </a:solidFill>
                <a:hlinkClick r:id="rId2">
                  <a:extLst>
                    <a:ext uri="{A12FA001-AC4F-418D-AE19-62706E023703}">
                      <ahyp:hlinkClr xmlns:ahyp="http://schemas.microsoft.com/office/drawing/2018/hyperlinkcolor" val="tx"/>
                    </a:ext>
                  </a:extLst>
                </a:hlinkClick>
              </a:rPr>
              <a:t>blittle@fels.net</a:t>
            </a:r>
            <a:endParaRPr lang="en-US" sz="3600" b="1" dirty="0">
              <a:solidFill>
                <a:srgbClr val="046A38"/>
              </a:solidFill>
            </a:endParaRPr>
          </a:p>
          <a:p>
            <a:pPr lvl="0">
              <a:defRPr/>
            </a:pPr>
            <a:r>
              <a:rPr lang="en-US" sz="3600" b="1" dirty="0">
                <a:solidFill>
                  <a:srgbClr val="046A38"/>
                </a:solidFill>
                <a:hlinkClick r:id="rId3">
                  <a:extLst>
                    <a:ext uri="{A12FA001-AC4F-418D-AE19-62706E023703}">
                      <ahyp:hlinkClr xmlns:ahyp="http://schemas.microsoft.com/office/drawing/2018/hyperlinkcolor" val="tx"/>
                    </a:ext>
                  </a:extLst>
                </a:hlinkClick>
              </a:rPr>
              <a:t>www.fels.net</a:t>
            </a:r>
            <a:endParaRPr lang="en-US" sz="3600" b="1" dirty="0">
              <a:solidFill>
                <a:srgbClr val="046A38"/>
              </a:solidFill>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3600" dirty="0">
              <a:solidFill>
                <a:prstClr val="black"/>
              </a:solidFill>
              <a:latin typeface="Calibri" panose="020F0502020204030204"/>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600" dirty="0">
                <a:solidFill>
                  <a:prstClr val="black"/>
                </a:solidFill>
                <a:latin typeface="Calibri" panose="020F0502020204030204"/>
              </a:rPr>
              <a:t>916-561-5622</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600" b="1" dirty="0">
                <a:solidFill>
                  <a:srgbClr val="046A38"/>
                </a:solidFill>
                <a:latin typeface="Calibri" panose="020F0502020204030204"/>
                <a:hlinkClick r:id="rId4">
                  <a:extLst>
                    <a:ext uri="{A12FA001-AC4F-418D-AE19-62706E023703}">
                      <ahyp:hlinkClr xmlns:ahyp="http://schemas.microsoft.com/office/drawing/2018/hyperlinkcolor" val="tx"/>
                    </a:ext>
                  </a:extLst>
                </a:hlinkClick>
              </a:rPr>
              <a:t>blittle@cfbf.com</a:t>
            </a:r>
            <a:endParaRPr lang="en-US" sz="3600" b="1" dirty="0">
              <a:solidFill>
                <a:srgbClr val="046A38"/>
              </a:solidFill>
              <a:latin typeface="Calibri" panose="020F0502020204030204"/>
            </a:endParaRPr>
          </a:p>
          <a:p>
            <a:pPr marL="800100" marR="0" lvl="1"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00100" marR="0" lvl="1"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693A3380-FB6D-79CC-4125-BEB7EE7684C9}"/>
              </a:ext>
            </a:extLst>
          </p:cNvPr>
          <p:cNvSpPr>
            <a:spLocks noGrp="1"/>
          </p:cNvSpPr>
          <p:nvPr>
            <p:ph type="sldNum" sz="quarter" idx="12"/>
          </p:nvPr>
        </p:nvSpPr>
        <p:spPr/>
        <p:txBody>
          <a:bodyPr/>
          <a:lstStyle/>
          <a:p>
            <a:fld id="{37AF16EB-6F59-4D20-A827-9EC55BF389EC}" type="slidenum">
              <a:rPr lang="en-US" smtClean="0"/>
              <a:t>22</a:t>
            </a:fld>
            <a:endParaRPr lang="en-US"/>
          </a:p>
        </p:txBody>
      </p:sp>
    </p:spTree>
    <p:extLst>
      <p:ext uri="{BB962C8B-B14F-4D97-AF65-F5344CB8AC3E}">
        <p14:creationId xmlns:p14="http://schemas.microsoft.com/office/powerpoint/2010/main" val="803933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7639C-C82D-72A4-9A2F-ADE085733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27EC5-88E1-E0C0-BC04-4AAAA7D27E56}"/>
              </a:ext>
            </a:extLst>
          </p:cNvPr>
          <p:cNvSpPr>
            <a:spLocks noGrp="1"/>
          </p:cNvSpPr>
          <p:nvPr>
            <p:ph type="ctrTitle"/>
          </p:nvPr>
        </p:nvSpPr>
        <p:spPr>
          <a:xfrm>
            <a:off x="1524000" y="406401"/>
            <a:ext cx="9144000" cy="617727"/>
          </a:xfrm>
        </p:spPr>
        <p:txBody>
          <a:bodyPr>
            <a:noAutofit/>
          </a:bodyPr>
          <a:lstStyle/>
          <a:p>
            <a:r>
              <a:rPr lang="en-US" sz="3200" b="1" dirty="0">
                <a:solidFill>
                  <a:srgbClr val="046A38"/>
                </a:solidFill>
                <a:latin typeface="+mn-lt"/>
              </a:rPr>
              <a:t>Ag Overtime &amp; California Minimum Wage</a:t>
            </a:r>
          </a:p>
        </p:txBody>
      </p:sp>
      <p:sp>
        <p:nvSpPr>
          <p:cNvPr id="3" name="Subtitle 2">
            <a:extLst>
              <a:ext uri="{FF2B5EF4-FFF2-40B4-BE49-F238E27FC236}">
                <a16:creationId xmlns:a16="http://schemas.microsoft.com/office/drawing/2014/main" id="{68B07119-339A-80C3-6948-4E6016B27782}"/>
              </a:ext>
            </a:extLst>
          </p:cNvPr>
          <p:cNvSpPr>
            <a:spLocks noGrp="1"/>
          </p:cNvSpPr>
          <p:nvPr>
            <p:ph type="subTitle" idx="1"/>
          </p:nvPr>
        </p:nvSpPr>
        <p:spPr>
          <a:xfrm>
            <a:off x="559308" y="1024128"/>
            <a:ext cx="11073384" cy="5272023"/>
          </a:xfrm>
        </p:spPr>
        <p:txBody>
          <a:bodyPr>
            <a:normAutofit/>
          </a:bodyPr>
          <a:lstStyle/>
          <a:p>
            <a:pPr algn="l"/>
            <a:r>
              <a:rPr lang="en-US" b="1" dirty="0">
                <a:solidFill>
                  <a:srgbClr val="046A38"/>
                </a:solidFill>
              </a:rPr>
              <a:t>FELS/CAFB Resources:</a:t>
            </a:r>
          </a:p>
          <a:p>
            <a:pPr marR="0" lvl="1" algn="l" defTabSz="914400" rtl="0" eaLnBrk="1" fontAlgn="auto" latinLnBrk="0" hangingPunct="1">
              <a:lnSpc>
                <a:spcPct val="90000"/>
              </a:lnSpc>
              <a:spcBef>
                <a:spcPts val="500"/>
              </a:spcBef>
              <a:spcAft>
                <a:spcPts val="0"/>
              </a:spcAft>
              <a:buClrTx/>
              <a:buSzTx/>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hlinkClick r:id="rId2"/>
              </a:rPr>
              <a:t>Increases in Minimum Wage, Increases in Minimum Salary of Exempt Executive, Administrative or Professional Employees, Phase In of Overtime Thresholds for Non-Exempt Agricultural Employees, </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CAFB website</a:t>
            </a:r>
          </a:p>
          <a:p>
            <a:pPr algn="l">
              <a:spcBef>
                <a:spcPts val="500"/>
              </a:spcBef>
              <a:defRPr/>
            </a:pPr>
            <a:r>
              <a:rPr lang="en-US" b="1" dirty="0">
                <a:solidFill>
                  <a:srgbClr val="046A38"/>
                </a:solidFill>
                <a:latin typeface="Calibri" panose="020F0502020204030204"/>
              </a:rPr>
              <a:t>Other Resources:</a:t>
            </a:r>
            <a:endParaRPr kumimoji="0" lang="en-US" b="1" i="0" u="none" strike="noStrike" kern="1200" cap="none" spc="0" normalizeH="0" baseline="0" noProof="0" dirty="0">
              <a:ln>
                <a:noFill/>
              </a:ln>
              <a:solidFill>
                <a:srgbClr val="046A38"/>
              </a:solidFill>
              <a:effectLst/>
              <a:uLnTx/>
              <a:uFillTx/>
              <a:latin typeface="Calibri" panose="020F0502020204030204"/>
              <a:ea typeface="+mn-ea"/>
              <a:cs typeface="+mn-cs"/>
            </a:endParaRPr>
          </a:p>
          <a:p>
            <a:pPr lvl="1" algn="l"/>
            <a:r>
              <a:rPr lang="en-US" i="1" dirty="0">
                <a:solidFill>
                  <a:schemeClr val="tx1"/>
                </a:solidFill>
                <a:hlinkClick r:id="rId3"/>
              </a:rPr>
              <a:t>California’s Overtime Law for Agricultural Workers: What Happened to Worker Hours and Pay? </a:t>
            </a:r>
            <a:r>
              <a:rPr lang="en-US" dirty="0">
                <a:solidFill>
                  <a:schemeClr val="tx1"/>
                </a:solidFill>
              </a:rPr>
              <a:t>Alexandra E. Hill, UC Berkely</a:t>
            </a:r>
          </a:p>
          <a:p>
            <a:pPr marL="800100" lvl="1" indent="-342900" algn="l">
              <a:buFont typeface="Arial" panose="020B0604020202020204" pitchFamily="34" charset="0"/>
              <a:buChar char="•"/>
            </a:pPr>
            <a:endParaRPr lang="en-US" dirty="0">
              <a:solidFill>
                <a:schemeClr val="tx1"/>
              </a:solidFill>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A5E55E77-5C62-118C-479E-338A60D2B3A9}"/>
              </a:ext>
            </a:extLst>
          </p:cNvPr>
          <p:cNvSpPr>
            <a:spLocks noGrp="1"/>
          </p:cNvSpPr>
          <p:nvPr>
            <p:ph type="sldNum" sz="quarter" idx="12"/>
          </p:nvPr>
        </p:nvSpPr>
        <p:spPr/>
        <p:txBody>
          <a:bodyPr/>
          <a:lstStyle/>
          <a:p>
            <a:fld id="{37AF16EB-6F59-4D20-A827-9EC55BF389EC}" type="slidenum">
              <a:rPr lang="en-US" smtClean="0"/>
              <a:t>3</a:t>
            </a:fld>
            <a:endParaRPr lang="en-US"/>
          </a:p>
        </p:txBody>
      </p:sp>
    </p:spTree>
    <p:extLst>
      <p:ext uri="{BB962C8B-B14F-4D97-AF65-F5344CB8AC3E}">
        <p14:creationId xmlns:p14="http://schemas.microsoft.com/office/powerpoint/2010/main" val="2178260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1448A-9065-5534-A641-3EA0CC9D3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A9E15-56ED-A588-85C6-5869482E1A5B}"/>
              </a:ext>
            </a:extLst>
          </p:cNvPr>
          <p:cNvSpPr>
            <a:spLocks noGrp="1"/>
          </p:cNvSpPr>
          <p:nvPr>
            <p:ph type="ctrTitle"/>
          </p:nvPr>
        </p:nvSpPr>
        <p:spPr>
          <a:xfrm>
            <a:off x="1524000" y="406401"/>
            <a:ext cx="9144000" cy="617727"/>
          </a:xfrm>
        </p:spPr>
        <p:txBody>
          <a:bodyPr>
            <a:noAutofit/>
          </a:bodyPr>
          <a:lstStyle/>
          <a:p>
            <a:r>
              <a:rPr lang="en-US" sz="3200" b="1" dirty="0">
                <a:solidFill>
                  <a:srgbClr val="046A38"/>
                </a:solidFill>
                <a:latin typeface="+mn-lt"/>
              </a:rPr>
              <a:t>Ag Overtime &amp; California Minimum Wage</a:t>
            </a:r>
          </a:p>
        </p:txBody>
      </p:sp>
      <p:sp>
        <p:nvSpPr>
          <p:cNvPr id="3" name="Subtitle 2">
            <a:extLst>
              <a:ext uri="{FF2B5EF4-FFF2-40B4-BE49-F238E27FC236}">
                <a16:creationId xmlns:a16="http://schemas.microsoft.com/office/drawing/2014/main" id="{E88AA495-8A1F-3739-E499-C7E43F4929D1}"/>
              </a:ext>
            </a:extLst>
          </p:cNvPr>
          <p:cNvSpPr>
            <a:spLocks noGrp="1"/>
          </p:cNvSpPr>
          <p:nvPr>
            <p:ph type="subTitle" idx="1"/>
          </p:nvPr>
        </p:nvSpPr>
        <p:spPr>
          <a:xfrm>
            <a:off x="559308" y="1024128"/>
            <a:ext cx="11073384" cy="5272023"/>
          </a:xfrm>
        </p:spPr>
        <p:txBody>
          <a:bodyPr>
            <a:normAutofit/>
          </a:bodyPr>
          <a:lstStyle/>
          <a:p>
            <a:pPr algn="l"/>
            <a:r>
              <a:rPr lang="en-US" dirty="0">
                <a:solidFill>
                  <a:schemeClr val="tx1"/>
                </a:solidFill>
              </a:rPr>
              <a:t>Breathe a sigh of relief voters didn’t pass Proposition 32 in November: $18 per hour minimum wage as of 1/1/35</a:t>
            </a:r>
          </a:p>
          <a:p>
            <a:pPr algn="l"/>
            <a:r>
              <a:rPr lang="en-US" dirty="0"/>
              <a:t>But California’s minimum wage law includes </a:t>
            </a:r>
            <a:r>
              <a:rPr lang="en-US" dirty="0">
                <a:solidFill>
                  <a:schemeClr val="tx1"/>
                </a:solidFill>
              </a:rPr>
              <a:t>a minimum wage inflation “escalator”</a:t>
            </a:r>
          </a:p>
          <a:p>
            <a:pPr algn="l"/>
            <a:r>
              <a:rPr lang="en-US" b="1" dirty="0">
                <a:solidFill>
                  <a:srgbClr val="046A38"/>
                </a:solidFill>
              </a:rPr>
              <a:t>California’s minimum wage for 2025 will be $16.50 per hour.  </a:t>
            </a:r>
          </a:p>
          <a:p>
            <a:pPr algn="l"/>
            <a:r>
              <a:rPr lang="en-US" dirty="0">
                <a:solidFill>
                  <a:schemeClr val="tx1"/>
                </a:solidFill>
              </a:rPr>
              <a:t>Some counties and municipalities’ local minimum wages will be higher still</a:t>
            </a:r>
          </a:p>
          <a:p>
            <a:pPr algn="l"/>
            <a:r>
              <a:rPr lang="en-US" b="1" dirty="0">
                <a:solidFill>
                  <a:srgbClr val="046A38"/>
                </a:solidFill>
              </a:rPr>
              <a:t>FELS/CAFB Resources: </a:t>
            </a:r>
          </a:p>
          <a:p>
            <a:pPr lvl="1" algn="l"/>
            <a:r>
              <a:rPr lang="en-US" i="1" dirty="0">
                <a:solidFill>
                  <a:schemeClr val="tx1"/>
                </a:solidFill>
                <a:hlinkClick r:id="rId2"/>
              </a:rPr>
              <a:t>One Way or Another, The Minimum Wage is Going Up in California on January 1,</a:t>
            </a:r>
            <a:r>
              <a:rPr lang="en-US" i="1" dirty="0">
                <a:solidFill>
                  <a:schemeClr val="tx1"/>
                </a:solidFill>
              </a:rPr>
              <a:t> </a:t>
            </a:r>
            <a:r>
              <a:rPr lang="en-US" dirty="0">
                <a:solidFill>
                  <a:schemeClr val="tx1"/>
                </a:solidFill>
              </a:rPr>
              <a:t>FELS website</a:t>
            </a:r>
          </a:p>
          <a:p>
            <a:pPr lvl="1" algn="l"/>
            <a:r>
              <a:rPr lang="en-US" i="1" dirty="0">
                <a:hlinkClick r:id="rId3"/>
              </a:rPr>
              <a:t>Increases in Minimum Wage, Increases in Minimum Salary of Exempt Executive, Administrative or Professional Employees, Phase In of Overtime Thresholds for Non-Exempt Agricultural Employees, </a:t>
            </a:r>
            <a:r>
              <a:rPr lang="en-US" dirty="0"/>
              <a:t>CAFB website</a:t>
            </a:r>
            <a:endParaRPr lang="en-US" dirty="0">
              <a:solidFill>
                <a:schemeClr val="tx1"/>
              </a:solidFill>
            </a:endParaRPr>
          </a:p>
          <a:p>
            <a:pPr lvl="1" algn="l"/>
            <a:endParaRPr lang="en-US" dirty="0">
              <a:solidFill>
                <a:schemeClr val="tx1"/>
              </a:solidFill>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544F0000-56FE-6DAF-E475-A1D80A81F138}"/>
              </a:ext>
            </a:extLst>
          </p:cNvPr>
          <p:cNvSpPr>
            <a:spLocks noGrp="1"/>
          </p:cNvSpPr>
          <p:nvPr>
            <p:ph type="sldNum" sz="quarter" idx="12"/>
          </p:nvPr>
        </p:nvSpPr>
        <p:spPr/>
        <p:txBody>
          <a:bodyPr/>
          <a:lstStyle/>
          <a:p>
            <a:fld id="{37AF16EB-6F59-4D20-A827-9EC55BF389EC}" type="slidenum">
              <a:rPr lang="en-US" smtClean="0"/>
              <a:t>4</a:t>
            </a:fld>
            <a:endParaRPr lang="en-US"/>
          </a:p>
        </p:txBody>
      </p:sp>
    </p:spTree>
    <p:extLst>
      <p:ext uri="{BB962C8B-B14F-4D97-AF65-F5344CB8AC3E}">
        <p14:creationId xmlns:p14="http://schemas.microsoft.com/office/powerpoint/2010/main" val="3393265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4E33-D86B-D5A8-0825-E45BCC5130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FFEFBB-D8BB-BD58-C321-C8E72A611078}"/>
              </a:ext>
            </a:extLst>
          </p:cNvPr>
          <p:cNvSpPr>
            <a:spLocks noGrp="1"/>
          </p:cNvSpPr>
          <p:nvPr>
            <p:ph type="ctrTitle"/>
          </p:nvPr>
        </p:nvSpPr>
        <p:spPr>
          <a:xfrm>
            <a:off x="1524000" y="406401"/>
            <a:ext cx="9144000" cy="617727"/>
          </a:xfrm>
        </p:spPr>
        <p:txBody>
          <a:bodyPr>
            <a:noAutofit/>
          </a:bodyPr>
          <a:lstStyle/>
          <a:p>
            <a:r>
              <a:rPr lang="en-US" sz="3200" b="1" dirty="0">
                <a:solidFill>
                  <a:srgbClr val="046A38"/>
                </a:solidFill>
                <a:latin typeface="+mn-lt"/>
              </a:rPr>
              <a:t>What’s New from Cal/OSHA?</a:t>
            </a:r>
          </a:p>
        </p:txBody>
      </p:sp>
      <p:sp>
        <p:nvSpPr>
          <p:cNvPr id="3" name="Subtitle 2">
            <a:extLst>
              <a:ext uri="{FF2B5EF4-FFF2-40B4-BE49-F238E27FC236}">
                <a16:creationId xmlns:a16="http://schemas.microsoft.com/office/drawing/2014/main" id="{9C5B4EED-ACDD-5271-38F9-C0582BE58F47}"/>
              </a:ext>
            </a:extLst>
          </p:cNvPr>
          <p:cNvSpPr>
            <a:spLocks noGrp="1"/>
          </p:cNvSpPr>
          <p:nvPr>
            <p:ph type="subTitle" idx="1"/>
          </p:nvPr>
        </p:nvSpPr>
        <p:spPr>
          <a:xfrm>
            <a:off x="559308" y="1024128"/>
            <a:ext cx="11073384" cy="5272023"/>
          </a:xfrm>
        </p:spPr>
        <p:txBody>
          <a:bodyPr>
            <a:normAutofit lnSpcReduction="10000"/>
          </a:bodyPr>
          <a:lstStyle/>
          <a:p>
            <a:pPr algn="l"/>
            <a:r>
              <a:rPr lang="en-US" sz="3200" b="1" dirty="0">
                <a:solidFill>
                  <a:srgbClr val="046A38"/>
                </a:solidFill>
              </a:rPr>
              <a:t>Indoor Heat Illness Prevention Regulation </a:t>
            </a:r>
            <a:r>
              <a:rPr lang="en-US" sz="3200" dirty="0">
                <a:solidFill>
                  <a:schemeClr val="tx1"/>
                </a:solidFill>
              </a:rPr>
              <a:t>– a follow-up on the longstanding outdoor Heat Illnes</a:t>
            </a:r>
            <a:r>
              <a:rPr lang="en-US" sz="3200" dirty="0"/>
              <a:t>s Prevention standard, but much broader scope and lots of recordkeeping</a:t>
            </a:r>
          </a:p>
          <a:p>
            <a:pPr algn="l"/>
            <a:r>
              <a:rPr lang="en-US" sz="3200" b="1" dirty="0">
                <a:solidFill>
                  <a:srgbClr val="046A38"/>
                </a:solidFill>
              </a:rPr>
              <a:t>Workplace Violence Prevention Program Requirement </a:t>
            </a:r>
            <a:r>
              <a:rPr lang="en-US" sz="3200" dirty="0"/>
              <a:t>– this is what happens when the Legislature gets into the business of writing occupational safety and health regs, and the result isn’t good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046A38"/>
                </a:solidFill>
                <a:effectLst/>
                <a:uLnTx/>
                <a:uFillTx/>
                <a:latin typeface="Calibri" panose="020F0502020204030204"/>
                <a:ea typeface="+mn-ea"/>
                <a:cs typeface="+mn-cs"/>
              </a:rPr>
              <a:t>Autonomous Ag Tractors/Equipment </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 who would have believed the home of Silicon Valley would be the only state to effectively outlaw autonomous tractors? The Seventies called, they want their bell-bottom jeans, sideburns, and furrow-guided tractor reg back…</a:t>
            </a:r>
          </a:p>
          <a:p>
            <a:pPr algn="l"/>
            <a:endParaRPr lang="en-US" sz="3200" dirty="0"/>
          </a:p>
          <a:p>
            <a:pPr algn="l"/>
            <a:endParaRPr lang="en-US" dirty="0">
              <a:solidFill>
                <a:schemeClr val="tx1"/>
              </a:solidFill>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895672FF-AC7F-1AA0-A9AF-57C7DBA1D794}"/>
              </a:ext>
            </a:extLst>
          </p:cNvPr>
          <p:cNvSpPr>
            <a:spLocks noGrp="1"/>
          </p:cNvSpPr>
          <p:nvPr>
            <p:ph type="sldNum" sz="quarter" idx="12"/>
          </p:nvPr>
        </p:nvSpPr>
        <p:spPr/>
        <p:txBody>
          <a:bodyPr/>
          <a:lstStyle/>
          <a:p>
            <a:fld id="{37AF16EB-6F59-4D20-A827-9EC55BF389EC}" type="slidenum">
              <a:rPr lang="en-US" smtClean="0"/>
              <a:t>5</a:t>
            </a:fld>
            <a:endParaRPr lang="en-US"/>
          </a:p>
        </p:txBody>
      </p:sp>
    </p:spTree>
    <p:extLst>
      <p:ext uri="{BB962C8B-B14F-4D97-AF65-F5344CB8AC3E}">
        <p14:creationId xmlns:p14="http://schemas.microsoft.com/office/powerpoint/2010/main" val="1103424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9569F-D9CB-9BB3-F789-A8FD03B8D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0806B-6D67-2497-D8B6-45D685BE6CF4}"/>
              </a:ext>
            </a:extLst>
          </p:cNvPr>
          <p:cNvSpPr>
            <a:spLocks noGrp="1"/>
          </p:cNvSpPr>
          <p:nvPr>
            <p:ph type="ctrTitle"/>
          </p:nvPr>
        </p:nvSpPr>
        <p:spPr>
          <a:xfrm>
            <a:off x="1524000" y="406400"/>
            <a:ext cx="9144000" cy="1294383"/>
          </a:xfrm>
        </p:spPr>
        <p:txBody>
          <a:bodyPr>
            <a:noAutofit/>
          </a:bodyPr>
          <a:lstStyle/>
          <a:p>
            <a:r>
              <a:rPr lang="en-US" sz="3200" b="1" dirty="0">
                <a:solidFill>
                  <a:srgbClr val="046A38"/>
                </a:solidFill>
                <a:latin typeface="+mn-lt"/>
              </a:rPr>
              <a:t>How did we get from the Outdoor Heat Illness Prevention (HIP) Standard to the Indoor Heat Illness Standard? </a:t>
            </a:r>
          </a:p>
        </p:txBody>
      </p:sp>
      <p:sp>
        <p:nvSpPr>
          <p:cNvPr id="3" name="Subtitle 2">
            <a:extLst>
              <a:ext uri="{FF2B5EF4-FFF2-40B4-BE49-F238E27FC236}">
                <a16:creationId xmlns:a16="http://schemas.microsoft.com/office/drawing/2014/main" id="{6FE0E506-8CD4-307F-5C4A-E26806458992}"/>
              </a:ext>
            </a:extLst>
          </p:cNvPr>
          <p:cNvSpPr>
            <a:spLocks noGrp="1"/>
          </p:cNvSpPr>
          <p:nvPr>
            <p:ph type="subTitle" idx="1"/>
          </p:nvPr>
        </p:nvSpPr>
        <p:spPr>
          <a:xfrm>
            <a:off x="576072" y="1810512"/>
            <a:ext cx="10936224" cy="4641087"/>
          </a:xfrm>
        </p:spPr>
        <p:txBody>
          <a:bodyPr>
            <a:normAutofit fontScale="92500" lnSpcReduction="10000"/>
          </a:bodyPr>
          <a:lstStyle/>
          <a:p>
            <a:pPr algn="l"/>
            <a:r>
              <a:rPr lang="en-US" sz="3200" b="1" dirty="0">
                <a:solidFill>
                  <a:srgbClr val="046A38"/>
                </a:solidFill>
              </a:rPr>
              <a:t>2005:</a:t>
            </a:r>
            <a:r>
              <a:rPr lang="en-US" sz="3200" dirty="0">
                <a:solidFill>
                  <a:schemeClr val="tx1"/>
                </a:solidFill>
              </a:rPr>
              <a:t> a rash of deaths among outdoor employes prompted the adoption of the nation’s first Outdoor Heat Illness Prevention (HIP) standard for outdoor employees </a:t>
            </a:r>
            <a:r>
              <a:rPr lang="en-US" sz="3200" u="sng" dirty="0">
                <a:solidFill>
                  <a:schemeClr val="tx1"/>
                </a:solidFill>
              </a:rPr>
              <a:t>only</a:t>
            </a:r>
          </a:p>
          <a:p>
            <a:pPr algn="l"/>
            <a:r>
              <a:rPr lang="en-US" sz="3200" b="1" dirty="0">
                <a:solidFill>
                  <a:srgbClr val="046A38"/>
                </a:solidFill>
              </a:rPr>
              <a:t>2016:</a:t>
            </a:r>
            <a:r>
              <a:rPr lang="en-US" sz="3200" dirty="0">
                <a:solidFill>
                  <a:schemeClr val="tx1"/>
                </a:solidFill>
              </a:rPr>
              <a:t> California Legislature passes SB 1167 mandating Cal/OSHA to propose to the Standards Board an indoor heat illness prevention standard by </a:t>
            </a:r>
            <a:r>
              <a:rPr lang="en-US" sz="3200" u="sng" dirty="0">
                <a:solidFill>
                  <a:schemeClr val="tx1"/>
                </a:solidFill>
              </a:rPr>
              <a:t>January 1, 2019</a:t>
            </a:r>
          </a:p>
          <a:p>
            <a:pPr algn="l"/>
            <a:r>
              <a:rPr lang="en-US" sz="3200" b="1" dirty="0">
                <a:solidFill>
                  <a:srgbClr val="046A38"/>
                </a:solidFill>
              </a:rPr>
              <a:t>2023:</a:t>
            </a:r>
            <a:r>
              <a:rPr lang="en-US" sz="3200" dirty="0"/>
              <a:t> Several years and six drafts later, the Cal/OSHA proposed an Indoor Heat standard</a:t>
            </a:r>
          </a:p>
          <a:p>
            <a:pPr algn="l"/>
            <a:r>
              <a:rPr lang="en-US" sz="3200" b="1" dirty="0">
                <a:solidFill>
                  <a:srgbClr val="046A38"/>
                </a:solidFill>
              </a:rPr>
              <a:t>2024:</a:t>
            </a:r>
            <a:r>
              <a:rPr lang="en-US" sz="3200" dirty="0"/>
              <a:t> After one false start when the Board and agency mishandled required cost analysis for the proposed reg, the Board approved the regulation in June, effective in July</a:t>
            </a:r>
          </a:p>
          <a:p>
            <a:pPr algn="l"/>
            <a:endParaRPr lang="en-US" dirty="0">
              <a:solidFill>
                <a:schemeClr val="tx1"/>
              </a:solidFill>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45DC45D8-EBC2-1832-378B-38F10A5345B4}"/>
              </a:ext>
            </a:extLst>
          </p:cNvPr>
          <p:cNvSpPr>
            <a:spLocks noGrp="1"/>
          </p:cNvSpPr>
          <p:nvPr>
            <p:ph type="sldNum" sz="quarter" idx="12"/>
          </p:nvPr>
        </p:nvSpPr>
        <p:spPr/>
        <p:txBody>
          <a:bodyPr/>
          <a:lstStyle/>
          <a:p>
            <a:fld id="{37AF16EB-6F59-4D20-A827-9EC55BF389EC}" type="slidenum">
              <a:rPr lang="en-US" smtClean="0"/>
              <a:t>6</a:t>
            </a:fld>
            <a:endParaRPr lang="en-US"/>
          </a:p>
        </p:txBody>
      </p:sp>
    </p:spTree>
    <p:extLst>
      <p:ext uri="{BB962C8B-B14F-4D97-AF65-F5344CB8AC3E}">
        <p14:creationId xmlns:p14="http://schemas.microsoft.com/office/powerpoint/2010/main" val="4082897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E31DF-60F5-59BA-21B1-048228911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BD770C-7979-40CD-16E4-E650ED4B3079}"/>
              </a:ext>
            </a:extLst>
          </p:cNvPr>
          <p:cNvSpPr>
            <a:spLocks noGrp="1"/>
          </p:cNvSpPr>
          <p:nvPr>
            <p:ph type="ctrTitle"/>
          </p:nvPr>
        </p:nvSpPr>
        <p:spPr>
          <a:xfrm>
            <a:off x="1524000" y="484385"/>
            <a:ext cx="9144000" cy="1092448"/>
          </a:xfrm>
        </p:spPr>
        <p:txBody>
          <a:bodyPr>
            <a:noAutofit/>
          </a:bodyPr>
          <a:lstStyle/>
          <a:p>
            <a:r>
              <a:rPr lang="en-US" sz="3200" b="1" dirty="0">
                <a:solidFill>
                  <a:srgbClr val="046A38"/>
                </a:solidFill>
                <a:latin typeface="+mn-lt"/>
              </a:rPr>
              <a:t>How is the new Indoor Standard distinct from the Outdoor HIP Standard? </a:t>
            </a:r>
          </a:p>
        </p:txBody>
      </p:sp>
      <p:sp>
        <p:nvSpPr>
          <p:cNvPr id="3" name="Subtitle 2">
            <a:extLst>
              <a:ext uri="{FF2B5EF4-FFF2-40B4-BE49-F238E27FC236}">
                <a16:creationId xmlns:a16="http://schemas.microsoft.com/office/drawing/2014/main" id="{8F9131BE-D989-57E7-1851-F4F73AC813BA}"/>
              </a:ext>
            </a:extLst>
          </p:cNvPr>
          <p:cNvSpPr>
            <a:spLocks noGrp="1"/>
          </p:cNvSpPr>
          <p:nvPr>
            <p:ph type="subTitle" idx="1"/>
          </p:nvPr>
        </p:nvSpPr>
        <p:spPr>
          <a:xfrm>
            <a:off x="685800" y="1618488"/>
            <a:ext cx="10826496" cy="4833111"/>
          </a:xfrm>
        </p:spPr>
        <p:txBody>
          <a:bodyPr>
            <a:normAutofit lnSpcReduction="10000"/>
          </a:bodyPr>
          <a:lstStyle/>
          <a:p>
            <a:pPr algn="l"/>
            <a:r>
              <a:rPr lang="en-US" b="1" dirty="0">
                <a:solidFill>
                  <a:srgbClr val="046A38"/>
                </a:solidFill>
              </a:rPr>
              <a:t>Outdoor HIP standard covers outdoor employees, </a:t>
            </a:r>
            <a:r>
              <a:rPr lang="en-US" dirty="0"/>
              <a:t>but </a:t>
            </a:r>
            <a:r>
              <a:rPr lang="en-US" u="sng" dirty="0"/>
              <a:t>only</a:t>
            </a:r>
            <a:r>
              <a:rPr lang="en-US" dirty="0"/>
              <a:t> in agriculture, construction, landscaping, oil and gas extraction, and transportation or delivery of agricultural products, construction material or other heavy goods</a:t>
            </a:r>
          </a:p>
          <a:p>
            <a:pPr algn="l"/>
            <a:endParaRPr lang="en-US" dirty="0">
              <a:solidFill>
                <a:schemeClr val="tx1"/>
              </a:solidFill>
            </a:endParaRPr>
          </a:p>
          <a:p>
            <a:pPr algn="l"/>
            <a:r>
              <a:rPr lang="en-US" b="1" dirty="0">
                <a:solidFill>
                  <a:srgbClr val="046A38"/>
                </a:solidFill>
              </a:rPr>
              <a:t>The new Indoor Standard covers </a:t>
            </a:r>
            <a:r>
              <a:rPr lang="en-US" b="1" u="sng" dirty="0">
                <a:solidFill>
                  <a:srgbClr val="046A38"/>
                </a:solidFill>
              </a:rPr>
              <a:t>all</a:t>
            </a:r>
            <a:r>
              <a:rPr lang="en-US" b="1" dirty="0">
                <a:solidFill>
                  <a:srgbClr val="046A38"/>
                </a:solidFill>
              </a:rPr>
              <a:t> indoor workplaces</a:t>
            </a:r>
            <a:r>
              <a:rPr lang="en-US" dirty="0">
                <a:solidFill>
                  <a:srgbClr val="046A38"/>
                </a:solidFill>
              </a:rPr>
              <a:t>: </a:t>
            </a:r>
          </a:p>
          <a:p>
            <a:pPr marL="342900" indent="-342900" algn="l">
              <a:buFont typeface="Arial" panose="020B0604020202020204" pitchFamily="34" charset="0"/>
              <a:buChar char="•"/>
            </a:pPr>
            <a:r>
              <a:rPr lang="en-US" b="1" dirty="0">
                <a:solidFill>
                  <a:srgbClr val="046A38"/>
                </a:solidFill>
              </a:rPr>
              <a:t>Indoor</a:t>
            </a:r>
            <a:r>
              <a:rPr lang="en-US" dirty="0"/>
              <a:t> = a space under a ceiling or overhead covering that restricts airflow, enclosed along its entire perimeter by walls, doors, windows, dividers, or other physical barrier that restricts airflow, </a:t>
            </a:r>
            <a:r>
              <a:rPr lang="en-US" b="1" i="1" dirty="0">
                <a:solidFill>
                  <a:srgbClr val="046A38"/>
                </a:solidFill>
              </a:rPr>
              <a:t>whether open or closed </a:t>
            </a:r>
          </a:p>
          <a:p>
            <a:pPr marL="342900" indent="-342900" algn="l">
              <a:buFont typeface="Arial" panose="020B0604020202020204" pitchFamily="34" charset="0"/>
              <a:buChar char="•"/>
            </a:pPr>
            <a:r>
              <a:rPr lang="en-US" dirty="0">
                <a:solidFill>
                  <a:schemeClr val="tx1"/>
                </a:solidFill>
              </a:rPr>
              <a:t>Does not include cool-down areas for outdoor HIP standard compliance</a:t>
            </a:r>
          </a:p>
          <a:p>
            <a:pPr marL="342900" indent="-342900" algn="l">
              <a:buFont typeface="Arial" panose="020B0604020202020204" pitchFamily="34" charset="0"/>
              <a:buChar char="•"/>
            </a:pPr>
            <a:r>
              <a:rPr lang="en-US" dirty="0">
                <a:solidFill>
                  <a:schemeClr val="tx1"/>
                </a:solidFill>
              </a:rPr>
              <a:t>Temp ≥ 82˚ F, except for incidental exposure above 82˚ F but below 95˚F for less than 15 minutes in an hour, </a:t>
            </a:r>
            <a:r>
              <a:rPr lang="en-US" i="1" dirty="0">
                <a:solidFill>
                  <a:schemeClr val="tx1"/>
                </a:solidFill>
              </a:rPr>
              <a:t>except</a:t>
            </a:r>
            <a:r>
              <a:rPr lang="en-US" dirty="0">
                <a:solidFill>
                  <a:schemeClr val="tx1"/>
                </a:solidFill>
              </a:rPr>
              <a:t>:</a:t>
            </a:r>
          </a:p>
          <a:p>
            <a:pPr marL="800100" lvl="1" indent="-342900" algn="l">
              <a:buFont typeface="Arial" panose="020B0604020202020204" pitchFamily="34" charset="0"/>
              <a:buChar char="•"/>
            </a:pPr>
            <a:r>
              <a:rPr lang="en-US" dirty="0">
                <a:solidFill>
                  <a:schemeClr val="tx1"/>
                </a:solidFill>
              </a:rPr>
              <a:t>Vehicles lacking functioning/effective air conditions</a:t>
            </a:r>
          </a:p>
          <a:p>
            <a:pPr marL="800100" lvl="1" indent="-342900" algn="l">
              <a:buFont typeface="Arial" panose="020B0604020202020204" pitchFamily="34" charset="0"/>
              <a:buChar char="•"/>
            </a:pPr>
            <a:r>
              <a:rPr lang="en-US" dirty="0"/>
              <a:t>Shipping/Intermodal containers during loading/unloading</a:t>
            </a: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CFFB9819-538E-C1E7-DB24-F1E181377A3F}"/>
              </a:ext>
            </a:extLst>
          </p:cNvPr>
          <p:cNvSpPr>
            <a:spLocks noGrp="1"/>
          </p:cNvSpPr>
          <p:nvPr>
            <p:ph type="sldNum" sz="quarter" idx="12"/>
          </p:nvPr>
        </p:nvSpPr>
        <p:spPr/>
        <p:txBody>
          <a:bodyPr/>
          <a:lstStyle/>
          <a:p>
            <a:fld id="{37AF16EB-6F59-4D20-A827-9EC55BF389EC}" type="slidenum">
              <a:rPr lang="en-US" smtClean="0"/>
              <a:t>7</a:t>
            </a:fld>
            <a:endParaRPr lang="en-US"/>
          </a:p>
        </p:txBody>
      </p:sp>
    </p:spTree>
    <p:extLst>
      <p:ext uri="{BB962C8B-B14F-4D97-AF65-F5344CB8AC3E}">
        <p14:creationId xmlns:p14="http://schemas.microsoft.com/office/powerpoint/2010/main" val="4067951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29641-411C-36C3-2B43-FF0B926952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7C90CE-A85F-8D15-0053-0EB7A2439ADB}"/>
              </a:ext>
            </a:extLst>
          </p:cNvPr>
          <p:cNvSpPr>
            <a:spLocks noGrp="1"/>
          </p:cNvSpPr>
          <p:nvPr>
            <p:ph type="ctrTitle"/>
          </p:nvPr>
        </p:nvSpPr>
        <p:spPr>
          <a:xfrm>
            <a:off x="1524000" y="484385"/>
            <a:ext cx="9144000" cy="1092448"/>
          </a:xfrm>
        </p:spPr>
        <p:txBody>
          <a:bodyPr>
            <a:noAutofit/>
          </a:bodyPr>
          <a:lstStyle/>
          <a:p>
            <a:r>
              <a:rPr lang="en-US" sz="3200" b="1" dirty="0">
                <a:solidFill>
                  <a:srgbClr val="046A38"/>
                </a:solidFill>
                <a:latin typeface="+mn-lt"/>
              </a:rPr>
              <a:t>Basic Requirements of the New </a:t>
            </a:r>
            <a:br>
              <a:rPr lang="en-US" sz="3200" b="1" dirty="0">
                <a:solidFill>
                  <a:srgbClr val="046A38"/>
                </a:solidFill>
                <a:latin typeface="+mn-lt"/>
              </a:rPr>
            </a:br>
            <a:r>
              <a:rPr lang="en-US" sz="3200" b="1" dirty="0">
                <a:solidFill>
                  <a:srgbClr val="046A38"/>
                </a:solidFill>
                <a:latin typeface="+mn-lt"/>
              </a:rPr>
              <a:t>Indoor Heat Standard</a:t>
            </a:r>
          </a:p>
        </p:txBody>
      </p:sp>
      <p:sp>
        <p:nvSpPr>
          <p:cNvPr id="3" name="Subtitle 2">
            <a:extLst>
              <a:ext uri="{FF2B5EF4-FFF2-40B4-BE49-F238E27FC236}">
                <a16:creationId xmlns:a16="http://schemas.microsoft.com/office/drawing/2014/main" id="{3F65A622-53F1-ACCA-B0A7-27DF532FFFBF}"/>
              </a:ext>
            </a:extLst>
          </p:cNvPr>
          <p:cNvSpPr>
            <a:spLocks noGrp="1"/>
          </p:cNvSpPr>
          <p:nvPr>
            <p:ph type="subTitle" idx="1"/>
          </p:nvPr>
        </p:nvSpPr>
        <p:spPr>
          <a:xfrm>
            <a:off x="566928" y="1618488"/>
            <a:ext cx="11091672" cy="4833111"/>
          </a:xfrm>
        </p:spPr>
        <p:txBody>
          <a:bodyPr>
            <a:normAutofit fontScale="92500" lnSpcReduction="20000"/>
          </a:bodyPr>
          <a:lstStyle/>
          <a:p>
            <a:pPr marR="0" lvl="0" algn="l" defTabSz="914400" rtl="0" eaLnBrk="0" fontAlgn="base" latinLnBrk="0" hangingPunct="0">
              <a:lnSpc>
                <a:spcPct val="100000"/>
              </a:lnSpc>
              <a:spcBef>
                <a:spcPct val="20000"/>
              </a:spcBef>
              <a:spcAft>
                <a:spcPct val="0"/>
              </a:spcAft>
              <a:buClrTx/>
              <a:buSzTx/>
              <a:tabLst/>
              <a:defRPr/>
            </a:pPr>
            <a:r>
              <a:rPr kumimoji="0" lang="en-US" altLang="en-US" sz="2400" b="1" i="0" u="none" strike="noStrike" kern="1200" cap="none" spc="0" normalizeH="0" baseline="0" noProof="0" dirty="0">
                <a:ln>
                  <a:noFill/>
                </a:ln>
                <a:solidFill>
                  <a:srgbClr val="046A38"/>
                </a:solidFill>
                <a:effectLst/>
                <a:uLnTx/>
                <a:uFillTx/>
                <a:latin typeface="Calibri"/>
                <a:ea typeface="+mn-ea"/>
                <a:cs typeface="+mn-cs"/>
              </a:rPr>
              <a:t>Written Program: </a:t>
            </a:r>
            <a:r>
              <a:rPr kumimoji="0" lang="en-US" altLang="en-US" sz="2400" b="0" i="0" u="none" strike="noStrike" kern="1200" cap="none" spc="0" normalizeH="0" baseline="0" noProof="0" dirty="0">
                <a:ln>
                  <a:noFill/>
                </a:ln>
                <a:solidFill>
                  <a:prstClr val="black"/>
                </a:solidFill>
                <a:effectLst/>
                <a:uLnTx/>
                <a:uFillTx/>
                <a:latin typeface="Calibri"/>
                <a:ea typeface="+mn-ea"/>
                <a:cs typeface="+mn-cs"/>
              </a:rPr>
              <a:t>detailing procedures for accessing water and cool-down areas, hazard assessment control measures, acclimatization, and emergency response</a:t>
            </a:r>
          </a:p>
          <a:p>
            <a:pPr marR="0" lvl="0" algn="l" defTabSz="914400" rtl="0" eaLnBrk="0" fontAlgn="base" latinLnBrk="0" hangingPunct="0">
              <a:lnSpc>
                <a:spcPct val="100000"/>
              </a:lnSpc>
              <a:spcBef>
                <a:spcPct val="20000"/>
              </a:spcBef>
              <a:spcAft>
                <a:spcPct val="0"/>
              </a:spcAft>
              <a:buClrTx/>
              <a:buSzTx/>
              <a:tabLst/>
              <a:defRPr/>
            </a:pPr>
            <a:endParaRPr kumimoji="0" lang="en-US" altLang="en-US" sz="2400" b="0" i="0" u="none" strike="noStrike" kern="1200" cap="none" spc="0" normalizeH="0" baseline="0" noProof="0" dirty="0">
              <a:ln>
                <a:noFill/>
              </a:ln>
              <a:solidFill>
                <a:prstClr val="black"/>
              </a:solidFill>
              <a:effectLst/>
              <a:uLnTx/>
              <a:uFillTx/>
              <a:latin typeface="Calibri"/>
              <a:ea typeface="+mn-ea"/>
              <a:cs typeface="+mn-cs"/>
            </a:endParaRPr>
          </a:p>
          <a:p>
            <a:pPr marR="0" lvl="0" algn="l" defTabSz="914400" rtl="0" eaLnBrk="0" fontAlgn="base" latinLnBrk="0" hangingPunct="0">
              <a:lnSpc>
                <a:spcPct val="100000"/>
              </a:lnSpc>
              <a:spcBef>
                <a:spcPct val="20000"/>
              </a:spcBef>
              <a:spcAft>
                <a:spcPct val="0"/>
              </a:spcAft>
              <a:buClrTx/>
              <a:buSzTx/>
              <a:tabLst/>
              <a:defRPr/>
            </a:pPr>
            <a:r>
              <a:rPr kumimoji="0" lang="en-US" altLang="en-US" sz="2400" b="1" i="0" u="none" strike="noStrike" kern="1200" cap="none" spc="0" normalizeH="0" baseline="0" noProof="0" dirty="0">
                <a:ln>
                  <a:noFill/>
                </a:ln>
                <a:solidFill>
                  <a:srgbClr val="00682F"/>
                </a:solidFill>
                <a:effectLst/>
                <a:uLnTx/>
                <a:uFillTx/>
                <a:latin typeface="Calibri"/>
                <a:ea typeface="+mn-ea"/>
                <a:cs typeface="+mn-cs"/>
              </a:rPr>
              <a:t>Training: </a:t>
            </a:r>
            <a:r>
              <a:rPr kumimoji="0" lang="en-US" altLang="en-US" sz="2400" b="0" i="0" u="none" strike="noStrike" kern="1200" cap="none" spc="0" normalizeH="0" baseline="0" noProof="0" dirty="0">
                <a:ln>
                  <a:noFill/>
                </a:ln>
                <a:solidFill>
                  <a:prstClr val="black"/>
                </a:solidFill>
                <a:effectLst/>
                <a:uLnTx/>
                <a:uFillTx/>
                <a:latin typeface="Calibri"/>
                <a:ea typeface="+mn-ea"/>
                <a:cs typeface="+mn-cs"/>
              </a:rPr>
              <a:t>for employees and supervisors</a:t>
            </a:r>
          </a:p>
          <a:p>
            <a:pPr marR="0" lvl="0" algn="l" defTabSz="914400" rtl="0" eaLnBrk="0" fontAlgn="base" latinLnBrk="0" hangingPunct="0">
              <a:lnSpc>
                <a:spcPct val="100000"/>
              </a:lnSpc>
              <a:spcBef>
                <a:spcPct val="20000"/>
              </a:spcBef>
              <a:spcAft>
                <a:spcPct val="0"/>
              </a:spcAft>
              <a:buClrTx/>
              <a:buSzTx/>
              <a:tabLst/>
              <a:defRPr/>
            </a:pPr>
            <a:endParaRPr kumimoji="0" lang="en-US" altLang="en-US" sz="2400" b="1" i="0" u="none" strike="noStrike" kern="1200" cap="none" spc="0" normalizeH="0" baseline="0" noProof="0" dirty="0">
              <a:ln>
                <a:noFill/>
              </a:ln>
              <a:solidFill>
                <a:srgbClr val="00682F"/>
              </a:solidFill>
              <a:effectLst/>
              <a:uLnTx/>
              <a:uFillTx/>
              <a:latin typeface="Calibri"/>
              <a:ea typeface="+mn-ea"/>
              <a:cs typeface="+mn-cs"/>
            </a:endParaRPr>
          </a:p>
          <a:p>
            <a:pPr marR="0" lvl="0" algn="l" defTabSz="914400" rtl="0" eaLnBrk="0" fontAlgn="base" latinLnBrk="0" hangingPunct="0">
              <a:lnSpc>
                <a:spcPct val="100000"/>
              </a:lnSpc>
              <a:spcBef>
                <a:spcPct val="20000"/>
              </a:spcBef>
              <a:spcAft>
                <a:spcPct val="0"/>
              </a:spcAft>
              <a:buClrTx/>
              <a:buSzTx/>
              <a:tabLst/>
              <a:defRPr/>
            </a:pPr>
            <a:r>
              <a:rPr kumimoji="0" lang="en-US" altLang="en-US" sz="2400" b="1" i="0" u="none" strike="noStrike" kern="1200" cap="none" spc="0" normalizeH="0" baseline="0" noProof="0" dirty="0">
                <a:ln>
                  <a:noFill/>
                </a:ln>
                <a:solidFill>
                  <a:srgbClr val="00682F"/>
                </a:solidFill>
                <a:effectLst/>
                <a:uLnTx/>
                <a:uFillTx/>
                <a:latin typeface="Calibri"/>
                <a:ea typeface="+mn-ea"/>
                <a:cs typeface="+mn-cs"/>
              </a:rPr>
              <a:t>Cool-Down Areas: </a:t>
            </a:r>
            <a:r>
              <a:rPr kumimoji="0" lang="en-US" altLang="en-US" sz="2400" b="0" i="0" u="none" strike="noStrike" kern="1200" cap="none" spc="0" normalizeH="0" baseline="0" noProof="0" dirty="0">
                <a:ln>
                  <a:noFill/>
                </a:ln>
                <a:solidFill>
                  <a:prstClr val="black"/>
                </a:solidFill>
                <a:effectLst/>
                <a:uLnTx/>
                <a:uFillTx/>
                <a:latin typeface="Calibri"/>
                <a:ea typeface="+mn-ea"/>
                <a:cs typeface="+mn-cs"/>
              </a:rPr>
              <a:t>indoor or outdoor space maintained below 82˚F, blocked for sunlight and radiant heat sources to the extent feasible, open to the air or provided with ventilation or cooling</a:t>
            </a:r>
          </a:p>
          <a:p>
            <a:pPr algn="l"/>
            <a:endParaRPr lang="en-US" dirty="0">
              <a:solidFill>
                <a:prstClr val="black"/>
              </a:solidFill>
              <a:latin typeface="Calibri"/>
            </a:endParaRPr>
          </a:p>
          <a:p>
            <a:pPr marR="0" lvl="0" algn="l" defTabSz="914400" rtl="0" eaLnBrk="0" fontAlgn="base" latinLnBrk="0" hangingPunct="0">
              <a:lnSpc>
                <a:spcPct val="100000"/>
              </a:lnSpc>
              <a:spcBef>
                <a:spcPct val="20000"/>
              </a:spcBef>
              <a:spcAft>
                <a:spcPct val="0"/>
              </a:spcAft>
              <a:buClrTx/>
              <a:buSzTx/>
              <a:tabLst/>
              <a:defRPr/>
            </a:pPr>
            <a:r>
              <a:rPr kumimoji="0" lang="en-US" altLang="en-US" sz="2400" b="1" i="0" u="none" strike="noStrike" kern="1200" cap="none" spc="0" normalizeH="0" baseline="0" noProof="0" dirty="0">
                <a:ln>
                  <a:noFill/>
                </a:ln>
                <a:solidFill>
                  <a:srgbClr val="00682F"/>
                </a:solidFill>
                <a:effectLst/>
                <a:uLnTx/>
                <a:uFillTx/>
                <a:latin typeface="Calibri"/>
                <a:ea typeface="+mn-ea"/>
                <a:cs typeface="+mn-cs"/>
              </a:rPr>
              <a:t>Rest Periods: </a:t>
            </a:r>
            <a:r>
              <a:rPr kumimoji="0" lang="en-US" altLang="en-US" sz="2400" b="0" i="0" u="none" strike="noStrike" kern="1200" cap="none" spc="0" normalizeH="0" baseline="0" noProof="0" dirty="0">
                <a:ln>
                  <a:noFill/>
                </a:ln>
                <a:solidFill>
                  <a:prstClr val="black"/>
                </a:solidFill>
                <a:effectLst/>
                <a:uLnTx/>
                <a:uFillTx/>
                <a:latin typeface="Calibri"/>
                <a:ea typeface="+mn-ea"/>
                <a:cs typeface="+mn-cs"/>
              </a:rPr>
              <a:t>allow and encourage employees to take preventative cool-down rest periods and monitor for heat illness symptoms</a:t>
            </a:r>
          </a:p>
          <a:p>
            <a:pPr marR="0" lvl="0" algn="l" defTabSz="914400" rtl="0" eaLnBrk="0" fontAlgn="base" latinLnBrk="0" hangingPunct="0">
              <a:lnSpc>
                <a:spcPct val="100000"/>
              </a:lnSpc>
              <a:spcBef>
                <a:spcPct val="20000"/>
              </a:spcBef>
              <a:spcAft>
                <a:spcPct val="0"/>
              </a:spcAft>
              <a:buClrTx/>
              <a:buSzTx/>
              <a:tabLst/>
              <a:defRPr/>
            </a:pPr>
            <a:endParaRPr kumimoji="0" lang="en-US" altLang="en-US" sz="2400" b="0" i="0" u="none" strike="noStrike" kern="1200" cap="none" spc="0" normalizeH="0" baseline="0" noProof="0" dirty="0">
              <a:ln>
                <a:noFill/>
              </a:ln>
              <a:solidFill>
                <a:prstClr val="black"/>
              </a:solidFill>
              <a:effectLst/>
              <a:uLnTx/>
              <a:uFillTx/>
              <a:latin typeface="Calibri"/>
              <a:ea typeface="+mn-ea"/>
              <a:cs typeface="+mn-cs"/>
            </a:endParaRPr>
          </a:p>
          <a:p>
            <a:pPr marR="0" lvl="0" algn="l" defTabSz="914400" rtl="0" eaLnBrk="0" fontAlgn="base" latinLnBrk="0" hangingPunct="0">
              <a:lnSpc>
                <a:spcPct val="100000"/>
              </a:lnSpc>
              <a:spcBef>
                <a:spcPct val="20000"/>
              </a:spcBef>
              <a:spcAft>
                <a:spcPct val="0"/>
              </a:spcAft>
              <a:buClrTx/>
              <a:buSzTx/>
              <a:tabLst/>
              <a:defRPr/>
            </a:pPr>
            <a:r>
              <a:rPr kumimoji="0" lang="en-US" altLang="en-US" sz="2400" b="1" i="0" u="none" strike="noStrike" kern="1200" cap="none" spc="0" normalizeH="0" baseline="0" noProof="0" dirty="0">
                <a:ln>
                  <a:noFill/>
                </a:ln>
                <a:solidFill>
                  <a:srgbClr val="00682F"/>
                </a:solidFill>
                <a:effectLst/>
                <a:uLnTx/>
                <a:uFillTx/>
                <a:latin typeface="Calibri"/>
                <a:ea typeface="+mn-ea"/>
                <a:cs typeface="+mn-cs"/>
              </a:rPr>
              <a:t>Acclimatization:</a:t>
            </a:r>
            <a:r>
              <a:rPr kumimoji="0" lang="en-US" altLang="en-US" sz="2400" b="0" i="0" u="none" strike="noStrike" kern="1200" cap="none" spc="0" normalizeH="0" baseline="0" noProof="0" dirty="0">
                <a:ln>
                  <a:noFill/>
                </a:ln>
                <a:solidFill>
                  <a:prstClr val="black"/>
                </a:solidFill>
                <a:effectLst/>
                <a:uLnTx/>
                <a:uFillTx/>
                <a:latin typeface="Calibri"/>
                <a:ea typeface="+mn-ea"/>
                <a:cs typeface="+mn-cs"/>
              </a:rPr>
              <a:t> closely observe new employees for 14 days, all employees during a heat wave if no engineering controls are present</a:t>
            </a: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B327C3E2-E62B-D33A-6111-EFC634F3704B}"/>
              </a:ext>
            </a:extLst>
          </p:cNvPr>
          <p:cNvSpPr>
            <a:spLocks noGrp="1"/>
          </p:cNvSpPr>
          <p:nvPr>
            <p:ph type="sldNum" sz="quarter" idx="12"/>
          </p:nvPr>
        </p:nvSpPr>
        <p:spPr/>
        <p:txBody>
          <a:bodyPr/>
          <a:lstStyle/>
          <a:p>
            <a:fld id="{37AF16EB-6F59-4D20-A827-9EC55BF389EC}" type="slidenum">
              <a:rPr lang="en-US" smtClean="0"/>
              <a:t>8</a:t>
            </a:fld>
            <a:endParaRPr lang="en-US"/>
          </a:p>
        </p:txBody>
      </p:sp>
    </p:spTree>
    <p:extLst>
      <p:ext uri="{BB962C8B-B14F-4D97-AF65-F5344CB8AC3E}">
        <p14:creationId xmlns:p14="http://schemas.microsoft.com/office/powerpoint/2010/main" val="1373910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75F17-D93B-CF56-ABF1-9EC9A5E146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F042F-BAE1-7D08-5F56-BBB091A42A71}"/>
              </a:ext>
            </a:extLst>
          </p:cNvPr>
          <p:cNvSpPr>
            <a:spLocks noGrp="1"/>
          </p:cNvSpPr>
          <p:nvPr>
            <p:ph type="ctrTitle"/>
          </p:nvPr>
        </p:nvSpPr>
        <p:spPr>
          <a:xfrm>
            <a:off x="1524000" y="484385"/>
            <a:ext cx="9144000" cy="1092448"/>
          </a:xfrm>
        </p:spPr>
        <p:txBody>
          <a:bodyPr>
            <a:noAutofit/>
          </a:bodyPr>
          <a:lstStyle/>
          <a:p>
            <a:r>
              <a:rPr lang="en-US" sz="3200" b="1" dirty="0">
                <a:solidFill>
                  <a:srgbClr val="046A38"/>
                </a:solidFill>
                <a:latin typeface="+mn-lt"/>
              </a:rPr>
              <a:t>Basic Requirements of the New </a:t>
            </a:r>
            <a:br>
              <a:rPr lang="en-US" sz="3200" b="1" dirty="0">
                <a:solidFill>
                  <a:srgbClr val="046A38"/>
                </a:solidFill>
                <a:latin typeface="+mn-lt"/>
              </a:rPr>
            </a:br>
            <a:r>
              <a:rPr lang="en-US" sz="3200" b="1" dirty="0">
                <a:solidFill>
                  <a:srgbClr val="046A38"/>
                </a:solidFill>
                <a:latin typeface="+mn-lt"/>
              </a:rPr>
              <a:t>Indoor Heat Standard</a:t>
            </a:r>
          </a:p>
        </p:txBody>
      </p:sp>
      <p:sp>
        <p:nvSpPr>
          <p:cNvPr id="3" name="Subtitle 2">
            <a:extLst>
              <a:ext uri="{FF2B5EF4-FFF2-40B4-BE49-F238E27FC236}">
                <a16:creationId xmlns:a16="http://schemas.microsoft.com/office/drawing/2014/main" id="{CFF0972E-7A5F-662E-C34A-61083B281E79}"/>
              </a:ext>
            </a:extLst>
          </p:cNvPr>
          <p:cNvSpPr>
            <a:spLocks noGrp="1"/>
          </p:cNvSpPr>
          <p:nvPr>
            <p:ph type="subTitle" idx="1"/>
          </p:nvPr>
        </p:nvSpPr>
        <p:spPr>
          <a:xfrm>
            <a:off x="429768" y="1618488"/>
            <a:ext cx="11365992" cy="5239512"/>
          </a:xfrm>
        </p:spPr>
        <p:txBody>
          <a:bodyPr>
            <a:normAutofit fontScale="47500" lnSpcReduction="20000"/>
          </a:bodyPr>
          <a:lstStyle/>
          <a:p>
            <a:pPr marR="0" lvl="0" algn="l" defTabSz="914400" rtl="0" eaLnBrk="0" fontAlgn="base" latinLnBrk="0" hangingPunct="0">
              <a:lnSpc>
                <a:spcPct val="100000"/>
              </a:lnSpc>
              <a:spcBef>
                <a:spcPct val="20000"/>
              </a:spcBef>
              <a:spcAft>
                <a:spcPct val="0"/>
              </a:spcAft>
              <a:buClrTx/>
              <a:buSzTx/>
              <a:tabLst/>
              <a:defRPr/>
            </a:pPr>
            <a:r>
              <a:rPr kumimoji="0" lang="en-US" altLang="en-US" sz="5800" b="0" i="0" u="none" strike="noStrike" kern="1200" cap="none" spc="0" normalizeH="0" baseline="0" noProof="0" dirty="0">
                <a:ln>
                  <a:noFill/>
                </a:ln>
                <a:solidFill>
                  <a:prstClr val="black"/>
                </a:solidFill>
                <a:effectLst/>
                <a:uLnTx/>
                <a:uFillTx/>
                <a:latin typeface="Calibri"/>
                <a:ea typeface="+mn-ea"/>
                <a:cs typeface="+mn-cs"/>
              </a:rPr>
              <a:t>Requires </a:t>
            </a:r>
            <a:r>
              <a:rPr kumimoji="0" lang="en-US" altLang="en-US" sz="5800" b="1" i="0" u="none" strike="noStrike" kern="1200" cap="none" spc="0" normalizeH="0" baseline="0" noProof="0" dirty="0">
                <a:ln>
                  <a:noFill/>
                </a:ln>
                <a:solidFill>
                  <a:srgbClr val="046A38"/>
                </a:solidFill>
                <a:effectLst/>
                <a:uLnTx/>
                <a:uFillTx/>
                <a:latin typeface="Calibri"/>
                <a:ea typeface="+mn-ea"/>
                <a:cs typeface="+mn-cs"/>
              </a:rPr>
              <a:t>access to water and cool-down areas </a:t>
            </a:r>
            <a:r>
              <a:rPr kumimoji="0" lang="en-US" altLang="en-US" sz="5800" b="0" i="0" u="none" strike="noStrike" kern="1200" cap="none" spc="0" normalizeH="0" baseline="0" noProof="0" dirty="0">
                <a:ln>
                  <a:noFill/>
                </a:ln>
                <a:solidFill>
                  <a:prstClr val="black"/>
                </a:solidFill>
                <a:effectLst/>
                <a:uLnTx/>
                <a:uFillTx/>
                <a:latin typeface="Calibri"/>
                <a:ea typeface="+mn-ea"/>
                <a:cs typeface="+mn-cs"/>
              </a:rPr>
              <a:t>at all time when temperature exceeds 82˚F</a:t>
            </a:r>
          </a:p>
          <a:p>
            <a:pPr algn="l" eaLnBrk="0" fontAlgn="base" hangingPunct="0">
              <a:lnSpc>
                <a:spcPct val="100000"/>
              </a:lnSpc>
              <a:spcBef>
                <a:spcPct val="20000"/>
              </a:spcBef>
              <a:spcAft>
                <a:spcPct val="0"/>
              </a:spcAft>
              <a:defRPr/>
            </a:pPr>
            <a:endParaRPr kumimoji="0" lang="en-US" altLang="en-US" sz="5800" b="0" i="0" u="none" strike="noStrike" kern="1200" cap="none" spc="0" normalizeH="0" baseline="0" noProof="0" dirty="0">
              <a:ln>
                <a:noFill/>
              </a:ln>
              <a:solidFill>
                <a:prstClr val="black"/>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5800" b="1" i="0" u="none" strike="noStrike" kern="1200" cap="none" spc="0" normalizeH="0" baseline="0" noProof="0" dirty="0">
                <a:ln>
                  <a:noFill/>
                </a:ln>
                <a:solidFill>
                  <a:srgbClr val="046A38"/>
                </a:solidFill>
                <a:effectLst/>
                <a:uLnTx/>
                <a:uFillTx/>
                <a:latin typeface="Calibri"/>
                <a:ea typeface="+mn-ea"/>
                <a:cs typeface="+mn-cs"/>
              </a:rPr>
              <a:t>Measurement &amp; recording of temperature and heat index (</a:t>
            </a:r>
            <a:r>
              <a:rPr kumimoji="0" lang="en-US" altLang="en-US" sz="5800" b="1" i="0" u="sng" strike="noStrike" kern="1200" cap="none" spc="0" normalizeH="0" baseline="0" noProof="0" dirty="0">
                <a:ln>
                  <a:noFill/>
                </a:ln>
                <a:solidFill>
                  <a:srgbClr val="046A38"/>
                </a:solidFill>
                <a:effectLst/>
                <a:uLnTx/>
                <a:uFillTx/>
                <a:latin typeface="Calibri"/>
                <a:ea typeface="+mn-ea"/>
                <a:cs typeface="+mn-cs"/>
              </a:rPr>
              <a:t>whichever is higher</a:t>
            </a:r>
            <a:r>
              <a:rPr kumimoji="0" lang="en-US" altLang="en-US" sz="5800" b="1" i="0" u="none" strike="noStrike" kern="1200" cap="none" spc="0" normalizeH="0" baseline="0" noProof="0" dirty="0">
                <a:ln>
                  <a:noFill/>
                </a:ln>
                <a:solidFill>
                  <a:srgbClr val="046A38"/>
                </a:solidFill>
                <a:effectLst/>
                <a:uLnTx/>
                <a:uFillTx/>
                <a:latin typeface="Calibri"/>
                <a:ea typeface="+mn-ea"/>
                <a:cs typeface="+mn-cs"/>
              </a:rPr>
              <a:t>)</a:t>
            </a:r>
            <a:r>
              <a:rPr kumimoji="0" lang="en-US" altLang="en-US" sz="5800" b="0" i="0" u="none" strike="noStrike" kern="1200" cap="none" spc="0" normalizeH="0" baseline="0" noProof="0" dirty="0">
                <a:ln>
                  <a:noFill/>
                </a:ln>
                <a:solidFill>
                  <a:srgbClr val="046A38"/>
                </a:solidFill>
                <a:effectLst/>
                <a:uLnTx/>
                <a:uFillTx/>
                <a:latin typeface="Calibri"/>
                <a:ea typeface="+mn-ea"/>
                <a:cs typeface="+mn-cs"/>
              </a:rPr>
              <a:t> </a:t>
            </a:r>
            <a:r>
              <a:rPr kumimoji="0" lang="en-US" altLang="en-US" sz="5800" b="0" i="0" u="none" strike="noStrike" kern="1200" cap="none" spc="0" normalizeH="0" baseline="0" noProof="0" dirty="0">
                <a:ln>
                  <a:noFill/>
                </a:ln>
                <a:solidFill>
                  <a:prstClr val="black"/>
                </a:solidFill>
                <a:effectLst/>
                <a:uLnTx/>
                <a:uFillTx/>
                <a:latin typeface="Calibri"/>
                <a:ea typeface="+mn-ea"/>
                <a:cs typeface="+mn-cs"/>
              </a:rPr>
              <a:t>including date, time, location at times when employee exposures are expected to be greatest; </a:t>
            </a:r>
          </a:p>
          <a:p>
            <a:pPr algn="l" eaLnBrk="0" fontAlgn="base" hangingPunct="0">
              <a:lnSpc>
                <a:spcPct val="100000"/>
              </a:lnSpc>
              <a:spcBef>
                <a:spcPct val="20000"/>
              </a:spcBef>
              <a:spcAft>
                <a:spcPct val="0"/>
              </a:spcAft>
              <a:defRPr/>
            </a:pPr>
            <a:endParaRPr kumimoji="0" lang="en-US" altLang="en-US" sz="5800" b="1" i="0" u="none" strike="noStrike" kern="1200" cap="none" spc="0" normalizeH="0" baseline="0" noProof="0" dirty="0">
              <a:ln>
                <a:noFill/>
              </a:ln>
              <a:solidFill>
                <a:srgbClr val="046A38"/>
              </a:solidFill>
              <a:effectLst/>
              <a:uLnTx/>
              <a:uFillTx/>
              <a:latin typeface="Calibri"/>
              <a:ea typeface="+mn-ea"/>
              <a:cs typeface="+mn-cs"/>
            </a:endParaRPr>
          </a:p>
          <a:p>
            <a:pPr algn="l" eaLnBrk="0" fontAlgn="base" hangingPunct="0">
              <a:lnSpc>
                <a:spcPct val="100000"/>
              </a:lnSpc>
              <a:spcBef>
                <a:spcPct val="20000"/>
              </a:spcBef>
              <a:spcAft>
                <a:spcPct val="0"/>
              </a:spcAft>
              <a:defRPr/>
            </a:pPr>
            <a:r>
              <a:rPr kumimoji="0" lang="en-US" altLang="en-US" sz="5800" b="1" i="0" u="none" strike="noStrike" kern="1200" cap="none" spc="0" normalizeH="0" baseline="0" noProof="0" dirty="0">
                <a:ln>
                  <a:noFill/>
                </a:ln>
                <a:solidFill>
                  <a:srgbClr val="046A38"/>
                </a:solidFill>
                <a:effectLst/>
                <a:uLnTx/>
                <a:uFillTx/>
                <a:latin typeface="Calibri"/>
                <a:ea typeface="+mn-ea"/>
                <a:cs typeface="+mn-cs"/>
              </a:rPr>
              <a:t>Repeat measurement when temperature “reasonably expected” to be 10˚ F + greater</a:t>
            </a:r>
          </a:p>
          <a:p>
            <a:pPr algn="l"/>
            <a:endParaRPr lang="en-US" altLang="en-US" sz="5800" dirty="0">
              <a:solidFill>
                <a:prstClr val="black"/>
              </a:solidFill>
            </a:endParaRPr>
          </a:p>
          <a:p>
            <a:pPr algn="l"/>
            <a:r>
              <a:rPr lang="en-US" altLang="en-US" sz="5800" dirty="0">
                <a:solidFill>
                  <a:prstClr val="black"/>
                </a:solidFill>
              </a:rPr>
              <a:t>You can assume your worksite will exceed 82˚F and obviate recording temps/heat index</a:t>
            </a:r>
          </a:p>
          <a:p>
            <a:pPr algn="l"/>
            <a:endParaRPr lang="en-US" sz="5800" dirty="0">
              <a:solidFill>
                <a:prstClr val="black"/>
              </a:solidFill>
              <a:latin typeface="Calibri"/>
            </a:endParaRPr>
          </a:p>
          <a:p>
            <a:pPr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a:p>
            <a:pPr marL="800100" lvl="1" indent="-342900" algn="l">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61200E32-B017-8255-82B3-9B39F92D4405}"/>
              </a:ext>
            </a:extLst>
          </p:cNvPr>
          <p:cNvSpPr>
            <a:spLocks noGrp="1"/>
          </p:cNvSpPr>
          <p:nvPr>
            <p:ph type="sldNum" sz="quarter" idx="12"/>
          </p:nvPr>
        </p:nvSpPr>
        <p:spPr/>
        <p:txBody>
          <a:bodyPr/>
          <a:lstStyle/>
          <a:p>
            <a:fld id="{37AF16EB-6F59-4D20-A827-9EC55BF389EC}" type="slidenum">
              <a:rPr lang="en-US" smtClean="0"/>
              <a:t>9</a:t>
            </a:fld>
            <a:endParaRPr lang="en-US"/>
          </a:p>
        </p:txBody>
      </p:sp>
    </p:spTree>
    <p:extLst>
      <p:ext uri="{BB962C8B-B14F-4D97-AF65-F5344CB8AC3E}">
        <p14:creationId xmlns:p14="http://schemas.microsoft.com/office/powerpoint/2010/main" val="3096579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3826</TotalTime>
  <Words>2157</Words>
  <Application>Microsoft Office PowerPoint</Application>
  <PresentationFormat>Widescreen</PresentationFormat>
  <Paragraphs>268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Arial</vt:lpstr>
      <vt:lpstr>brandon-grotesque</vt:lpstr>
      <vt:lpstr>Calibri</vt:lpstr>
      <vt:lpstr>Calibri Light</vt:lpstr>
      <vt:lpstr>Office Theme</vt:lpstr>
      <vt:lpstr>2025 is Here; Are You Ready? </vt:lpstr>
      <vt:lpstr>Ag Overtime &amp; California Minimum Wage</vt:lpstr>
      <vt:lpstr>Ag Overtime &amp; California Minimum Wage</vt:lpstr>
      <vt:lpstr>Ag Overtime &amp; California Minimum Wage</vt:lpstr>
      <vt:lpstr>What’s New from Cal/OSHA?</vt:lpstr>
      <vt:lpstr>How did we get from the Outdoor Heat Illness Prevention (HIP) Standard to the Indoor Heat Illness Standard? </vt:lpstr>
      <vt:lpstr>How is the new Indoor Standard distinct from the Outdoor HIP Standard? </vt:lpstr>
      <vt:lpstr>Basic Requirements of the New  Indoor Heat Standard</vt:lpstr>
      <vt:lpstr>Basic Requirements of the New  Indoor Heat Standard</vt:lpstr>
      <vt:lpstr>Basic Requirements of the New  Indoor Heat Standard</vt:lpstr>
      <vt:lpstr>A Discussion about Feasibility &amp; Controls</vt:lpstr>
      <vt:lpstr>Employer Compliance Resources</vt:lpstr>
      <vt:lpstr>SB 553 (Cortese) Workplace Violence Prevention Plan Requirement – How Did We Get Here?</vt:lpstr>
      <vt:lpstr>SB 553 (Cortese) Workplace Violence Prevention Plan Requirement</vt:lpstr>
      <vt:lpstr>SB 553 (Cortese) Workplace Violence Prevention Plan Requirement</vt:lpstr>
      <vt:lpstr>SB 553 (Cortese) Workplace Violence Prevention Plan Requirement</vt:lpstr>
      <vt:lpstr>SB 553 (Cortese) Workplace Violence Prevention Plan Requirement</vt:lpstr>
      <vt:lpstr>SB 553 (Cortese) Workplace Violence Prevention Plan Requirement</vt:lpstr>
      <vt:lpstr>Workplace Violence Prevention Plan Requirement – Employer Compliance Resources</vt:lpstr>
      <vt:lpstr>Autonomous Ag Tractors/Equipment</vt:lpstr>
      <vt:lpstr>Autonomous Ag Tractors/Equipment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Bryan Little</dc:creator>
  <cp:lastModifiedBy>Bryan Little</cp:lastModifiedBy>
  <cp:revision>68</cp:revision>
  <dcterms:created xsi:type="dcterms:W3CDTF">2022-02-02T17:39:40Z</dcterms:created>
  <dcterms:modified xsi:type="dcterms:W3CDTF">2025-01-25T00:42:29Z</dcterms:modified>
</cp:coreProperties>
</file>