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0" r:id="rId3"/>
    <p:sldId id="281" r:id="rId4"/>
    <p:sldId id="257" r:id="rId5"/>
    <p:sldId id="270" r:id="rId6"/>
    <p:sldId id="258" r:id="rId7"/>
    <p:sldId id="273" r:id="rId8"/>
    <p:sldId id="278" r:id="rId9"/>
    <p:sldId id="261" r:id="rId10"/>
    <p:sldId id="271" r:id="rId11"/>
    <p:sldId id="275" r:id="rId12"/>
    <p:sldId id="276" r:id="rId13"/>
    <p:sldId id="293" r:id="rId14"/>
    <p:sldId id="277" r:id="rId15"/>
    <p:sldId id="294" r:id="rId16"/>
    <p:sldId id="292" r:id="rId17"/>
    <p:sldId id="282" r:id="rId18"/>
    <p:sldId id="283" r:id="rId19"/>
    <p:sldId id="287" r:id="rId20"/>
    <p:sldId id="285" r:id="rId21"/>
    <p:sldId id="284" r:id="rId22"/>
    <p:sldId id="286" r:id="rId23"/>
    <p:sldId id="269" r:id="rId24"/>
    <p:sldId id="289" r:id="rId25"/>
    <p:sldId id="290" r:id="rId26"/>
    <p:sldId id="274" r:id="rId27"/>
    <p:sldId id="265" r:id="rId28"/>
    <p:sldId id="291" r:id="rId29"/>
    <p:sldId id="266" r:id="rId30"/>
    <p:sldId id="288" r:id="rId31"/>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1" d="100"/>
          <a:sy n="101" d="100"/>
        </p:scale>
        <p:origin x="1836"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D1E07670-2B30-412C-00FB-52DBCFF39D2D}"/>
              </a:ext>
            </a:extLst>
          </p:cNvPr>
          <p:cNvSpPr>
            <a:spLocks noGrp="1"/>
          </p:cNvSpPr>
          <p:nvPr>
            <p:ph type="dt" sz="half" idx="10"/>
          </p:nvPr>
        </p:nvSpPr>
        <p:spPr/>
        <p:txBody>
          <a:bodyPr/>
          <a:lstStyle>
            <a:lvl1pPr>
              <a:defRPr/>
            </a:lvl1pPr>
          </a:lstStyle>
          <a:p>
            <a:pPr>
              <a:defRPr/>
            </a:pPr>
            <a:fld id="{A213864D-BBD8-4121-87A5-352E4277510D}" type="datetimeFigureOut">
              <a:rPr lang="en-US"/>
              <a:pPr>
                <a:defRPr/>
              </a:pPr>
              <a:t>9/12/2025</a:t>
            </a:fld>
            <a:endParaRPr lang="en-US"/>
          </a:p>
        </p:txBody>
      </p:sp>
      <p:sp>
        <p:nvSpPr>
          <p:cNvPr id="5" name="Footer Placeholder 4">
            <a:extLst>
              <a:ext uri="{FF2B5EF4-FFF2-40B4-BE49-F238E27FC236}">
                <a16:creationId xmlns:a16="http://schemas.microsoft.com/office/drawing/2014/main" id="{AF748E7F-A9E7-A691-D4CC-726427E9125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F20D179B-0473-F962-B140-EAE853A5E90F}"/>
              </a:ext>
            </a:extLst>
          </p:cNvPr>
          <p:cNvSpPr>
            <a:spLocks noGrp="1"/>
          </p:cNvSpPr>
          <p:nvPr>
            <p:ph type="sldNum" sz="quarter" idx="12"/>
          </p:nvPr>
        </p:nvSpPr>
        <p:spPr/>
        <p:txBody>
          <a:bodyPr/>
          <a:lstStyle>
            <a:lvl1pPr>
              <a:defRPr/>
            </a:lvl1pPr>
          </a:lstStyle>
          <a:p>
            <a:pPr>
              <a:defRPr/>
            </a:pPr>
            <a:fld id="{6D0C6FA1-7D94-41E9-B457-0900F4DBE29E}" type="slidenum">
              <a:rPr lang="en-US" altLang="en-US"/>
              <a:pPr>
                <a:defRPr/>
              </a:pPr>
              <a:t>‹#›</a:t>
            </a:fld>
            <a:endParaRPr lang="en-US" altLang="en-US"/>
          </a:p>
        </p:txBody>
      </p:sp>
    </p:spTree>
    <p:extLst>
      <p:ext uri="{BB962C8B-B14F-4D97-AF65-F5344CB8AC3E}">
        <p14:creationId xmlns:p14="http://schemas.microsoft.com/office/powerpoint/2010/main" val="24788981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B71EC80-959F-3BE9-E015-0A40F83F762D}"/>
              </a:ext>
            </a:extLst>
          </p:cNvPr>
          <p:cNvSpPr>
            <a:spLocks noGrp="1"/>
          </p:cNvSpPr>
          <p:nvPr>
            <p:ph type="dt" sz="half" idx="10"/>
          </p:nvPr>
        </p:nvSpPr>
        <p:spPr/>
        <p:txBody>
          <a:bodyPr/>
          <a:lstStyle>
            <a:lvl1pPr>
              <a:defRPr/>
            </a:lvl1pPr>
          </a:lstStyle>
          <a:p>
            <a:pPr>
              <a:defRPr/>
            </a:pPr>
            <a:fld id="{B4805272-63A9-4EB2-83C4-2CAF1179B332}" type="datetimeFigureOut">
              <a:rPr lang="en-US"/>
              <a:pPr>
                <a:defRPr/>
              </a:pPr>
              <a:t>9/12/2025</a:t>
            </a:fld>
            <a:endParaRPr lang="en-US"/>
          </a:p>
        </p:txBody>
      </p:sp>
      <p:sp>
        <p:nvSpPr>
          <p:cNvPr id="5" name="Footer Placeholder 4">
            <a:extLst>
              <a:ext uri="{FF2B5EF4-FFF2-40B4-BE49-F238E27FC236}">
                <a16:creationId xmlns:a16="http://schemas.microsoft.com/office/drawing/2014/main" id="{3529D543-4236-80A4-5908-04A4D55E634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2583826-EF13-3116-7AE5-5CA5DC5238A2}"/>
              </a:ext>
            </a:extLst>
          </p:cNvPr>
          <p:cNvSpPr>
            <a:spLocks noGrp="1"/>
          </p:cNvSpPr>
          <p:nvPr>
            <p:ph type="sldNum" sz="quarter" idx="12"/>
          </p:nvPr>
        </p:nvSpPr>
        <p:spPr/>
        <p:txBody>
          <a:bodyPr/>
          <a:lstStyle>
            <a:lvl1pPr>
              <a:defRPr/>
            </a:lvl1pPr>
          </a:lstStyle>
          <a:p>
            <a:pPr>
              <a:defRPr/>
            </a:pPr>
            <a:fld id="{5364771A-0362-4DFD-8CE6-D82B44D00DD9}" type="slidenum">
              <a:rPr lang="en-US" altLang="en-US"/>
              <a:pPr>
                <a:defRPr/>
              </a:pPr>
              <a:t>‹#›</a:t>
            </a:fld>
            <a:endParaRPr lang="en-US" altLang="en-US"/>
          </a:p>
        </p:txBody>
      </p:sp>
    </p:spTree>
    <p:extLst>
      <p:ext uri="{BB962C8B-B14F-4D97-AF65-F5344CB8AC3E}">
        <p14:creationId xmlns:p14="http://schemas.microsoft.com/office/powerpoint/2010/main" val="20399841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E7EB718-ED95-5AE3-892D-6F56BC55C47A}"/>
              </a:ext>
            </a:extLst>
          </p:cNvPr>
          <p:cNvSpPr>
            <a:spLocks noGrp="1"/>
          </p:cNvSpPr>
          <p:nvPr>
            <p:ph type="dt" sz="half" idx="10"/>
          </p:nvPr>
        </p:nvSpPr>
        <p:spPr/>
        <p:txBody>
          <a:bodyPr/>
          <a:lstStyle>
            <a:lvl1pPr>
              <a:defRPr/>
            </a:lvl1pPr>
          </a:lstStyle>
          <a:p>
            <a:pPr>
              <a:defRPr/>
            </a:pPr>
            <a:fld id="{0C3C8011-44B5-47CC-92A3-26CDDCA52135}" type="datetimeFigureOut">
              <a:rPr lang="en-US"/>
              <a:pPr>
                <a:defRPr/>
              </a:pPr>
              <a:t>9/12/2025</a:t>
            </a:fld>
            <a:endParaRPr lang="en-US"/>
          </a:p>
        </p:txBody>
      </p:sp>
      <p:sp>
        <p:nvSpPr>
          <p:cNvPr id="5" name="Footer Placeholder 4">
            <a:extLst>
              <a:ext uri="{FF2B5EF4-FFF2-40B4-BE49-F238E27FC236}">
                <a16:creationId xmlns:a16="http://schemas.microsoft.com/office/drawing/2014/main" id="{5A691814-EFAB-648A-683A-B2F794D4FD2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28E5C4E-CFE5-20DB-ED47-D36899C48886}"/>
              </a:ext>
            </a:extLst>
          </p:cNvPr>
          <p:cNvSpPr>
            <a:spLocks noGrp="1"/>
          </p:cNvSpPr>
          <p:nvPr>
            <p:ph type="sldNum" sz="quarter" idx="12"/>
          </p:nvPr>
        </p:nvSpPr>
        <p:spPr/>
        <p:txBody>
          <a:bodyPr/>
          <a:lstStyle>
            <a:lvl1pPr>
              <a:defRPr/>
            </a:lvl1pPr>
          </a:lstStyle>
          <a:p>
            <a:pPr>
              <a:defRPr/>
            </a:pPr>
            <a:fld id="{7D3613C6-4680-4F58-ACB8-FBFC74FDE192}" type="slidenum">
              <a:rPr lang="en-US" altLang="en-US"/>
              <a:pPr>
                <a:defRPr/>
              </a:pPr>
              <a:t>‹#›</a:t>
            </a:fld>
            <a:endParaRPr lang="en-US" altLang="en-US"/>
          </a:p>
        </p:txBody>
      </p:sp>
    </p:spTree>
    <p:extLst>
      <p:ext uri="{BB962C8B-B14F-4D97-AF65-F5344CB8AC3E}">
        <p14:creationId xmlns:p14="http://schemas.microsoft.com/office/powerpoint/2010/main" val="4649455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743AD21-FE78-8423-AA3C-46D79D6EF616}"/>
              </a:ext>
            </a:extLst>
          </p:cNvPr>
          <p:cNvSpPr>
            <a:spLocks noGrp="1"/>
          </p:cNvSpPr>
          <p:nvPr>
            <p:ph type="dt" sz="half" idx="10"/>
          </p:nvPr>
        </p:nvSpPr>
        <p:spPr/>
        <p:txBody>
          <a:bodyPr/>
          <a:lstStyle>
            <a:lvl1pPr>
              <a:defRPr/>
            </a:lvl1pPr>
          </a:lstStyle>
          <a:p>
            <a:pPr>
              <a:defRPr/>
            </a:pPr>
            <a:fld id="{29A4EB8C-E36D-4391-A3A9-EBFA11D16B50}" type="datetimeFigureOut">
              <a:rPr lang="en-US"/>
              <a:pPr>
                <a:defRPr/>
              </a:pPr>
              <a:t>9/12/2025</a:t>
            </a:fld>
            <a:endParaRPr lang="en-US"/>
          </a:p>
        </p:txBody>
      </p:sp>
      <p:sp>
        <p:nvSpPr>
          <p:cNvPr id="5" name="Footer Placeholder 4">
            <a:extLst>
              <a:ext uri="{FF2B5EF4-FFF2-40B4-BE49-F238E27FC236}">
                <a16:creationId xmlns:a16="http://schemas.microsoft.com/office/drawing/2014/main" id="{6F32A06E-EB7C-82E5-6FBC-A08DCEB2D24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8B7F788-0C49-4D39-CA9D-66113174E7D3}"/>
              </a:ext>
            </a:extLst>
          </p:cNvPr>
          <p:cNvSpPr>
            <a:spLocks noGrp="1"/>
          </p:cNvSpPr>
          <p:nvPr>
            <p:ph type="sldNum" sz="quarter" idx="12"/>
          </p:nvPr>
        </p:nvSpPr>
        <p:spPr/>
        <p:txBody>
          <a:bodyPr/>
          <a:lstStyle>
            <a:lvl1pPr>
              <a:defRPr/>
            </a:lvl1pPr>
          </a:lstStyle>
          <a:p>
            <a:pPr>
              <a:defRPr/>
            </a:pPr>
            <a:fld id="{924FE538-AE88-44F5-B769-EA5FE57B3C9B}" type="slidenum">
              <a:rPr lang="en-US" altLang="en-US"/>
              <a:pPr>
                <a:defRPr/>
              </a:pPr>
              <a:t>‹#›</a:t>
            </a:fld>
            <a:endParaRPr lang="en-US" altLang="en-US"/>
          </a:p>
        </p:txBody>
      </p:sp>
    </p:spTree>
    <p:extLst>
      <p:ext uri="{BB962C8B-B14F-4D97-AF65-F5344CB8AC3E}">
        <p14:creationId xmlns:p14="http://schemas.microsoft.com/office/powerpoint/2010/main" val="32684015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EB56520-044C-A612-5F1C-25BED93DEFAB}"/>
              </a:ext>
            </a:extLst>
          </p:cNvPr>
          <p:cNvSpPr>
            <a:spLocks noGrp="1"/>
          </p:cNvSpPr>
          <p:nvPr>
            <p:ph type="dt" sz="half" idx="10"/>
          </p:nvPr>
        </p:nvSpPr>
        <p:spPr/>
        <p:txBody>
          <a:bodyPr/>
          <a:lstStyle>
            <a:lvl1pPr>
              <a:defRPr/>
            </a:lvl1pPr>
          </a:lstStyle>
          <a:p>
            <a:pPr>
              <a:defRPr/>
            </a:pPr>
            <a:fld id="{22E5159F-E951-4416-8350-113A937A0A10}" type="datetimeFigureOut">
              <a:rPr lang="en-US"/>
              <a:pPr>
                <a:defRPr/>
              </a:pPr>
              <a:t>9/12/2025</a:t>
            </a:fld>
            <a:endParaRPr lang="en-US"/>
          </a:p>
        </p:txBody>
      </p:sp>
      <p:sp>
        <p:nvSpPr>
          <p:cNvPr id="5" name="Footer Placeholder 4">
            <a:extLst>
              <a:ext uri="{FF2B5EF4-FFF2-40B4-BE49-F238E27FC236}">
                <a16:creationId xmlns:a16="http://schemas.microsoft.com/office/drawing/2014/main" id="{B7665492-2BCA-2F5E-A817-6B4DFE69E1D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7BE222F6-0AD6-B793-FACE-20A4DC20D956}"/>
              </a:ext>
            </a:extLst>
          </p:cNvPr>
          <p:cNvSpPr>
            <a:spLocks noGrp="1"/>
          </p:cNvSpPr>
          <p:nvPr>
            <p:ph type="sldNum" sz="quarter" idx="12"/>
          </p:nvPr>
        </p:nvSpPr>
        <p:spPr/>
        <p:txBody>
          <a:bodyPr/>
          <a:lstStyle>
            <a:lvl1pPr>
              <a:defRPr/>
            </a:lvl1pPr>
          </a:lstStyle>
          <a:p>
            <a:pPr>
              <a:defRPr/>
            </a:pPr>
            <a:fld id="{C4A494F5-196D-4ABE-89D2-41928809057B}" type="slidenum">
              <a:rPr lang="en-US" altLang="en-US"/>
              <a:pPr>
                <a:defRPr/>
              </a:pPr>
              <a:t>‹#›</a:t>
            </a:fld>
            <a:endParaRPr lang="en-US" altLang="en-US"/>
          </a:p>
        </p:txBody>
      </p:sp>
    </p:spTree>
    <p:extLst>
      <p:ext uri="{BB962C8B-B14F-4D97-AF65-F5344CB8AC3E}">
        <p14:creationId xmlns:p14="http://schemas.microsoft.com/office/powerpoint/2010/main" val="24252276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31809098-97B5-AD59-062D-D120A2B3A935}"/>
              </a:ext>
            </a:extLst>
          </p:cNvPr>
          <p:cNvSpPr>
            <a:spLocks noGrp="1"/>
          </p:cNvSpPr>
          <p:nvPr>
            <p:ph type="dt" sz="half" idx="10"/>
          </p:nvPr>
        </p:nvSpPr>
        <p:spPr/>
        <p:txBody>
          <a:bodyPr/>
          <a:lstStyle>
            <a:lvl1pPr>
              <a:defRPr/>
            </a:lvl1pPr>
          </a:lstStyle>
          <a:p>
            <a:pPr>
              <a:defRPr/>
            </a:pPr>
            <a:fld id="{3368054A-ECBE-4227-9CCA-0E57557B9CA5}" type="datetimeFigureOut">
              <a:rPr lang="en-US"/>
              <a:pPr>
                <a:defRPr/>
              </a:pPr>
              <a:t>9/12/2025</a:t>
            </a:fld>
            <a:endParaRPr lang="en-US"/>
          </a:p>
        </p:txBody>
      </p:sp>
      <p:sp>
        <p:nvSpPr>
          <p:cNvPr id="6" name="Footer Placeholder 4">
            <a:extLst>
              <a:ext uri="{FF2B5EF4-FFF2-40B4-BE49-F238E27FC236}">
                <a16:creationId xmlns:a16="http://schemas.microsoft.com/office/drawing/2014/main" id="{97D9E353-E502-B16C-B947-67E8FEC631AA}"/>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2EF9F9D3-DC55-C094-8DFD-FCFBE255F3A9}"/>
              </a:ext>
            </a:extLst>
          </p:cNvPr>
          <p:cNvSpPr>
            <a:spLocks noGrp="1"/>
          </p:cNvSpPr>
          <p:nvPr>
            <p:ph type="sldNum" sz="quarter" idx="12"/>
          </p:nvPr>
        </p:nvSpPr>
        <p:spPr/>
        <p:txBody>
          <a:bodyPr/>
          <a:lstStyle>
            <a:lvl1pPr>
              <a:defRPr/>
            </a:lvl1pPr>
          </a:lstStyle>
          <a:p>
            <a:pPr>
              <a:defRPr/>
            </a:pPr>
            <a:fld id="{049EC9C8-0040-41F1-A315-D3E736B8DB5B}" type="slidenum">
              <a:rPr lang="en-US" altLang="en-US"/>
              <a:pPr>
                <a:defRPr/>
              </a:pPr>
              <a:t>‹#›</a:t>
            </a:fld>
            <a:endParaRPr lang="en-US" altLang="en-US"/>
          </a:p>
        </p:txBody>
      </p:sp>
    </p:spTree>
    <p:extLst>
      <p:ext uri="{BB962C8B-B14F-4D97-AF65-F5344CB8AC3E}">
        <p14:creationId xmlns:p14="http://schemas.microsoft.com/office/powerpoint/2010/main" val="2354682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1AA730D5-C322-867D-DEAC-E87BBA679483}"/>
              </a:ext>
            </a:extLst>
          </p:cNvPr>
          <p:cNvSpPr>
            <a:spLocks noGrp="1"/>
          </p:cNvSpPr>
          <p:nvPr>
            <p:ph type="dt" sz="half" idx="10"/>
          </p:nvPr>
        </p:nvSpPr>
        <p:spPr/>
        <p:txBody>
          <a:bodyPr/>
          <a:lstStyle>
            <a:lvl1pPr>
              <a:defRPr/>
            </a:lvl1pPr>
          </a:lstStyle>
          <a:p>
            <a:pPr>
              <a:defRPr/>
            </a:pPr>
            <a:fld id="{069D5FBD-53C2-483B-ADE1-DF93637B28FA}" type="datetimeFigureOut">
              <a:rPr lang="en-US"/>
              <a:pPr>
                <a:defRPr/>
              </a:pPr>
              <a:t>9/12/2025</a:t>
            </a:fld>
            <a:endParaRPr lang="en-US"/>
          </a:p>
        </p:txBody>
      </p:sp>
      <p:sp>
        <p:nvSpPr>
          <p:cNvPr id="8" name="Footer Placeholder 4">
            <a:extLst>
              <a:ext uri="{FF2B5EF4-FFF2-40B4-BE49-F238E27FC236}">
                <a16:creationId xmlns:a16="http://schemas.microsoft.com/office/drawing/2014/main" id="{4B675218-AA22-78E5-7900-4399967B2DF3}"/>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3BB4498F-19A5-5A70-B07B-95DC0E3D7DE1}"/>
              </a:ext>
            </a:extLst>
          </p:cNvPr>
          <p:cNvSpPr>
            <a:spLocks noGrp="1"/>
          </p:cNvSpPr>
          <p:nvPr>
            <p:ph type="sldNum" sz="quarter" idx="12"/>
          </p:nvPr>
        </p:nvSpPr>
        <p:spPr/>
        <p:txBody>
          <a:bodyPr/>
          <a:lstStyle>
            <a:lvl1pPr>
              <a:defRPr/>
            </a:lvl1pPr>
          </a:lstStyle>
          <a:p>
            <a:pPr>
              <a:defRPr/>
            </a:pPr>
            <a:fld id="{DEF2F8AC-E924-412D-8E22-F249BE68DB06}" type="slidenum">
              <a:rPr lang="en-US" altLang="en-US"/>
              <a:pPr>
                <a:defRPr/>
              </a:pPr>
              <a:t>‹#›</a:t>
            </a:fld>
            <a:endParaRPr lang="en-US" altLang="en-US"/>
          </a:p>
        </p:txBody>
      </p:sp>
    </p:spTree>
    <p:extLst>
      <p:ext uri="{BB962C8B-B14F-4D97-AF65-F5344CB8AC3E}">
        <p14:creationId xmlns:p14="http://schemas.microsoft.com/office/powerpoint/2010/main" val="25816473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D0DAEC1A-048E-8C70-1CD0-C9C9B49A2CE2}"/>
              </a:ext>
            </a:extLst>
          </p:cNvPr>
          <p:cNvSpPr>
            <a:spLocks noGrp="1"/>
          </p:cNvSpPr>
          <p:nvPr>
            <p:ph type="dt" sz="half" idx="10"/>
          </p:nvPr>
        </p:nvSpPr>
        <p:spPr/>
        <p:txBody>
          <a:bodyPr/>
          <a:lstStyle>
            <a:lvl1pPr>
              <a:defRPr/>
            </a:lvl1pPr>
          </a:lstStyle>
          <a:p>
            <a:pPr>
              <a:defRPr/>
            </a:pPr>
            <a:fld id="{E89C86A8-8798-495B-B161-F4CC2CAD100C}" type="datetimeFigureOut">
              <a:rPr lang="en-US"/>
              <a:pPr>
                <a:defRPr/>
              </a:pPr>
              <a:t>9/12/2025</a:t>
            </a:fld>
            <a:endParaRPr lang="en-US"/>
          </a:p>
        </p:txBody>
      </p:sp>
      <p:sp>
        <p:nvSpPr>
          <p:cNvPr id="4" name="Footer Placeholder 4">
            <a:extLst>
              <a:ext uri="{FF2B5EF4-FFF2-40B4-BE49-F238E27FC236}">
                <a16:creationId xmlns:a16="http://schemas.microsoft.com/office/drawing/2014/main" id="{E6046F8D-346C-F000-9683-34933836136D}"/>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0ACA4825-2246-F4D0-0BC1-D22049443933}"/>
              </a:ext>
            </a:extLst>
          </p:cNvPr>
          <p:cNvSpPr>
            <a:spLocks noGrp="1"/>
          </p:cNvSpPr>
          <p:nvPr>
            <p:ph type="sldNum" sz="quarter" idx="12"/>
          </p:nvPr>
        </p:nvSpPr>
        <p:spPr/>
        <p:txBody>
          <a:bodyPr/>
          <a:lstStyle>
            <a:lvl1pPr>
              <a:defRPr/>
            </a:lvl1pPr>
          </a:lstStyle>
          <a:p>
            <a:pPr>
              <a:defRPr/>
            </a:pPr>
            <a:fld id="{F8977AD3-957F-468C-92F9-28090D145880}" type="slidenum">
              <a:rPr lang="en-US" altLang="en-US"/>
              <a:pPr>
                <a:defRPr/>
              </a:pPr>
              <a:t>‹#›</a:t>
            </a:fld>
            <a:endParaRPr lang="en-US" altLang="en-US"/>
          </a:p>
        </p:txBody>
      </p:sp>
    </p:spTree>
    <p:extLst>
      <p:ext uri="{BB962C8B-B14F-4D97-AF65-F5344CB8AC3E}">
        <p14:creationId xmlns:p14="http://schemas.microsoft.com/office/powerpoint/2010/main" val="41433652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8C0CEEAC-8F5B-3F56-2EC4-B9A1C8150D4C}"/>
              </a:ext>
            </a:extLst>
          </p:cNvPr>
          <p:cNvSpPr>
            <a:spLocks noGrp="1"/>
          </p:cNvSpPr>
          <p:nvPr>
            <p:ph type="dt" sz="half" idx="10"/>
          </p:nvPr>
        </p:nvSpPr>
        <p:spPr/>
        <p:txBody>
          <a:bodyPr/>
          <a:lstStyle>
            <a:lvl1pPr>
              <a:defRPr/>
            </a:lvl1pPr>
          </a:lstStyle>
          <a:p>
            <a:pPr>
              <a:defRPr/>
            </a:pPr>
            <a:fld id="{3F715F2D-A082-49EF-A0E7-D0B98A02AADB}" type="datetimeFigureOut">
              <a:rPr lang="en-US"/>
              <a:pPr>
                <a:defRPr/>
              </a:pPr>
              <a:t>9/12/2025</a:t>
            </a:fld>
            <a:endParaRPr lang="en-US"/>
          </a:p>
        </p:txBody>
      </p:sp>
      <p:sp>
        <p:nvSpPr>
          <p:cNvPr id="3" name="Footer Placeholder 4">
            <a:extLst>
              <a:ext uri="{FF2B5EF4-FFF2-40B4-BE49-F238E27FC236}">
                <a16:creationId xmlns:a16="http://schemas.microsoft.com/office/drawing/2014/main" id="{6AF66B26-CE2A-CE09-40C3-63FD2A3EA288}"/>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58D00060-C315-C30C-FF10-AFE17F52E68E}"/>
              </a:ext>
            </a:extLst>
          </p:cNvPr>
          <p:cNvSpPr>
            <a:spLocks noGrp="1"/>
          </p:cNvSpPr>
          <p:nvPr>
            <p:ph type="sldNum" sz="quarter" idx="12"/>
          </p:nvPr>
        </p:nvSpPr>
        <p:spPr/>
        <p:txBody>
          <a:bodyPr/>
          <a:lstStyle>
            <a:lvl1pPr>
              <a:defRPr/>
            </a:lvl1pPr>
          </a:lstStyle>
          <a:p>
            <a:pPr>
              <a:defRPr/>
            </a:pPr>
            <a:fld id="{DFC69CA0-216A-4263-A8A7-A6AB9108A2C9}" type="slidenum">
              <a:rPr lang="en-US" altLang="en-US"/>
              <a:pPr>
                <a:defRPr/>
              </a:pPr>
              <a:t>‹#›</a:t>
            </a:fld>
            <a:endParaRPr lang="en-US" altLang="en-US"/>
          </a:p>
        </p:txBody>
      </p:sp>
    </p:spTree>
    <p:extLst>
      <p:ext uri="{BB962C8B-B14F-4D97-AF65-F5344CB8AC3E}">
        <p14:creationId xmlns:p14="http://schemas.microsoft.com/office/powerpoint/2010/main" val="5656046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A3348762-2206-2182-7F66-7053E7445664}"/>
              </a:ext>
            </a:extLst>
          </p:cNvPr>
          <p:cNvSpPr>
            <a:spLocks noGrp="1"/>
          </p:cNvSpPr>
          <p:nvPr>
            <p:ph type="dt" sz="half" idx="10"/>
          </p:nvPr>
        </p:nvSpPr>
        <p:spPr/>
        <p:txBody>
          <a:bodyPr/>
          <a:lstStyle>
            <a:lvl1pPr>
              <a:defRPr/>
            </a:lvl1pPr>
          </a:lstStyle>
          <a:p>
            <a:pPr>
              <a:defRPr/>
            </a:pPr>
            <a:fld id="{0079EA1C-F2E9-4544-BF7C-7E9D1DBD7E87}" type="datetimeFigureOut">
              <a:rPr lang="en-US"/>
              <a:pPr>
                <a:defRPr/>
              </a:pPr>
              <a:t>9/12/2025</a:t>
            </a:fld>
            <a:endParaRPr lang="en-US"/>
          </a:p>
        </p:txBody>
      </p:sp>
      <p:sp>
        <p:nvSpPr>
          <p:cNvPr id="6" name="Footer Placeholder 4">
            <a:extLst>
              <a:ext uri="{FF2B5EF4-FFF2-40B4-BE49-F238E27FC236}">
                <a16:creationId xmlns:a16="http://schemas.microsoft.com/office/drawing/2014/main" id="{F907EE6D-3FA8-BA1B-1312-512B2B62C210}"/>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BEED077D-ED61-BB70-F160-5CD01DCA19E1}"/>
              </a:ext>
            </a:extLst>
          </p:cNvPr>
          <p:cNvSpPr>
            <a:spLocks noGrp="1"/>
          </p:cNvSpPr>
          <p:nvPr>
            <p:ph type="sldNum" sz="quarter" idx="12"/>
          </p:nvPr>
        </p:nvSpPr>
        <p:spPr/>
        <p:txBody>
          <a:bodyPr/>
          <a:lstStyle>
            <a:lvl1pPr>
              <a:defRPr/>
            </a:lvl1pPr>
          </a:lstStyle>
          <a:p>
            <a:pPr>
              <a:defRPr/>
            </a:pPr>
            <a:fld id="{FC7E1A30-AE42-4019-8EF4-0905235D77D2}" type="slidenum">
              <a:rPr lang="en-US" altLang="en-US"/>
              <a:pPr>
                <a:defRPr/>
              </a:pPr>
              <a:t>‹#›</a:t>
            </a:fld>
            <a:endParaRPr lang="en-US" altLang="en-US"/>
          </a:p>
        </p:txBody>
      </p:sp>
    </p:spTree>
    <p:extLst>
      <p:ext uri="{BB962C8B-B14F-4D97-AF65-F5344CB8AC3E}">
        <p14:creationId xmlns:p14="http://schemas.microsoft.com/office/powerpoint/2010/main" val="2171814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A736F28B-80B6-87FB-C77F-453A6477BBD5}"/>
              </a:ext>
            </a:extLst>
          </p:cNvPr>
          <p:cNvSpPr>
            <a:spLocks noGrp="1"/>
          </p:cNvSpPr>
          <p:nvPr>
            <p:ph type="dt" sz="half" idx="10"/>
          </p:nvPr>
        </p:nvSpPr>
        <p:spPr/>
        <p:txBody>
          <a:bodyPr/>
          <a:lstStyle>
            <a:lvl1pPr>
              <a:defRPr/>
            </a:lvl1pPr>
          </a:lstStyle>
          <a:p>
            <a:pPr>
              <a:defRPr/>
            </a:pPr>
            <a:fld id="{B4EEDC7C-A77A-4F56-83C3-90BF9A88875D}" type="datetimeFigureOut">
              <a:rPr lang="en-US"/>
              <a:pPr>
                <a:defRPr/>
              </a:pPr>
              <a:t>9/12/2025</a:t>
            </a:fld>
            <a:endParaRPr lang="en-US"/>
          </a:p>
        </p:txBody>
      </p:sp>
      <p:sp>
        <p:nvSpPr>
          <p:cNvPr id="6" name="Footer Placeholder 4">
            <a:extLst>
              <a:ext uri="{FF2B5EF4-FFF2-40B4-BE49-F238E27FC236}">
                <a16:creationId xmlns:a16="http://schemas.microsoft.com/office/drawing/2014/main" id="{A6A9AEFD-C1E4-E61C-8AA0-9187F7AFE159}"/>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C6F0E68-819F-5590-4995-410148A763DB}"/>
              </a:ext>
            </a:extLst>
          </p:cNvPr>
          <p:cNvSpPr>
            <a:spLocks noGrp="1"/>
          </p:cNvSpPr>
          <p:nvPr>
            <p:ph type="sldNum" sz="quarter" idx="12"/>
          </p:nvPr>
        </p:nvSpPr>
        <p:spPr/>
        <p:txBody>
          <a:bodyPr/>
          <a:lstStyle>
            <a:lvl1pPr>
              <a:defRPr/>
            </a:lvl1pPr>
          </a:lstStyle>
          <a:p>
            <a:pPr>
              <a:defRPr/>
            </a:pPr>
            <a:fld id="{2CA6BA16-A144-4474-94D0-2835FACA127C}" type="slidenum">
              <a:rPr lang="en-US" altLang="en-US"/>
              <a:pPr>
                <a:defRPr/>
              </a:pPr>
              <a:t>‹#›</a:t>
            </a:fld>
            <a:endParaRPr lang="en-US" altLang="en-US"/>
          </a:p>
        </p:txBody>
      </p:sp>
    </p:spTree>
    <p:extLst>
      <p:ext uri="{BB962C8B-B14F-4D97-AF65-F5344CB8AC3E}">
        <p14:creationId xmlns:p14="http://schemas.microsoft.com/office/powerpoint/2010/main" val="8963043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42FA4683-2A51-F6D1-21AB-8755D55DF4F1}"/>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23EDAF41-357E-6F0F-EE68-F384FEA6BEC8}"/>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E85401D7-0DC7-CADF-6B79-2495619CAB51}"/>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E5D13D5D-548F-49C3-8F81-4FB2969C7321}" type="datetimeFigureOut">
              <a:rPr lang="en-US"/>
              <a:pPr>
                <a:defRPr/>
              </a:pPr>
              <a:t>9/12/2025</a:t>
            </a:fld>
            <a:endParaRPr lang="en-US"/>
          </a:p>
        </p:txBody>
      </p:sp>
      <p:sp>
        <p:nvSpPr>
          <p:cNvPr id="5" name="Footer Placeholder 4">
            <a:extLst>
              <a:ext uri="{FF2B5EF4-FFF2-40B4-BE49-F238E27FC236}">
                <a16:creationId xmlns:a16="http://schemas.microsoft.com/office/drawing/2014/main" id="{C9A4635B-BD85-6F2B-7C0C-0CA601B86784}"/>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B9C9A588-24AA-60F0-0B18-0B4E3D90B345}"/>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Calibri" panose="020F0502020204030204" pitchFamily="34" charset="0"/>
              </a:defRPr>
            </a:lvl1pPr>
          </a:lstStyle>
          <a:p>
            <a:pPr>
              <a:defRPr/>
            </a:pPr>
            <a:fld id="{CDEA51AF-3454-45F2-BBCF-99305F07037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www.nilc.org/resources/warrants-and-subpoenas-facts/" TargetMode="External"/><Relationship Id="rId2" Type="http://schemas.openxmlformats.org/officeDocument/2006/relationships/hyperlink" Target="https://www.nilc.org/resources/a-guide-for-employers-what-to-do-if-immigration-comes-to-your-workplace/" TargetMode="Externa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hyperlink" Target="https://www.dir.ca.gov/dlse/AB_450_QA.pdf" TargetMode="Externa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a:extLst>
              <a:ext uri="{FF2B5EF4-FFF2-40B4-BE49-F238E27FC236}">
                <a16:creationId xmlns:a16="http://schemas.microsoft.com/office/drawing/2014/main" id="{69C62DAB-F57E-B6ED-60EA-C4ED684B90C8}"/>
              </a:ext>
            </a:extLst>
          </p:cNvPr>
          <p:cNvSpPr>
            <a:spLocks noGrp="1"/>
          </p:cNvSpPr>
          <p:nvPr>
            <p:ph type="ctrTitle"/>
          </p:nvPr>
        </p:nvSpPr>
        <p:spPr>
          <a:xfrm>
            <a:off x="685800" y="838200"/>
            <a:ext cx="7772400" cy="2743200"/>
          </a:xfrm>
        </p:spPr>
        <p:txBody>
          <a:bodyPr/>
          <a:lstStyle/>
          <a:p>
            <a:pPr eaLnBrk="1" hangingPunct="1"/>
            <a:r>
              <a:rPr lang="en-US" altLang="en-US" sz="4800" b="1" dirty="0"/>
              <a:t>Defending Your Land</a:t>
            </a:r>
            <a:br>
              <a:rPr lang="en-US" altLang="en-US" sz="4800" b="1" dirty="0"/>
            </a:br>
            <a:r>
              <a:rPr lang="en-US" altLang="en-US" sz="3000" b="1" dirty="0"/>
              <a:t>and</a:t>
            </a:r>
            <a:br>
              <a:rPr lang="en-US" altLang="en-US" sz="4800" b="1" dirty="0"/>
            </a:br>
            <a:r>
              <a:rPr lang="en-US" altLang="en-US" sz="4800" b="1" dirty="0"/>
              <a:t>Controlling Access to</a:t>
            </a:r>
            <a:br>
              <a:rPr lang="en-US" altLang="en-US" sz="4800" b="1" dirty="0"/>
            </a:br>
            <a:r>
              <a:rPr lang="en-US" altLang="en-US" sz="4800" b="1" dirty="0"/>
              <a:t>Your Farm or Ranch</a:t>
            </a:r>
            <a:endParaRPr lang="en-US" altLang="en-US" sz="4000" b="1" dirty="0"/>
          </a:p>
        </p:txBody>
      </p:sp>
      <p:sp>
        <p:nvSpPr>
          <p:cNvPr id="2051" name="Subtitle 2">
            <a:extLst>
              <a:ext uri="{FF2B5EF4-FFF2-40B4-BE49-F238E27FC236}">
                <a16:creationId xmlns:a16="http://schemas.microsoft.com/office/drawing/2014/main" id="{F1A60598-5708-924A-BBCA-E3A96BF81449}"/>
              </a:ext>
            </a:extLst>
          </p:cNvPr>
          <p:cNvSpPr>
            <a:spLocks noGrp="1"/>
          </p:cNvSpPr>
          <p:nvPr>
            <p:ph type="subTitle" idx="1"/>
          </p:nvPr>
        </p:nvSpPr>
        <p:spPr>
          <a:xfrm>
            <a:off x="1371600" y="4038600"/>
            <a:ext cx="6400800" cy="2286000"/>
          </a:xfrm>
        </p:spPr>
        <p:txBody>
          <a:bodyPr/>
          <a:lstStyle/>
          <a:p>
            <a:pPr eaLnBrk="1" hangingPunct="1">
              <a:lnSpc>
                <a:spcPct val="60000"/>
              </a:lnSpc>
            </a:pPr>
            <a:endParaRPr lang="en-US" altLang="en-US" sz="3100" b="1" dirty="0">
              <a:solidFill>
                <a:schemeClr val="tx1"/>
              </a:solidFill>
            </a:endParaRPr>
          </a:p>
          <a:p>
            <a:pPr eaLnBrk="1" hangingPunct="1">
              <a:lnSpc>
                <a:spcPct val="60000"/>
              </a:lnSpc>
            </a:pPr>
            <a:r>
              <a:rPr lang="en-US" altLang="en-US" sz="3100" b="1" dirty="0">
                <a:solidFill>
                  <a:schemeClr val="tx1"/>
                </a:solidFill>
              </a:rPr>
              <a:t>Carl Borden</a:t>
            </a:r>
          </a:p>
          <a:p>
            <a:pPr eaLnBrk="1" hangingPunct="1">
              <a:lnSpc>
                <a:spcPct val="60000"/>
              </a:lnSpc>
            </a:pPr>
            <a:r>
              <a:rPr lang="en-US" altLang="en-US" sz="3100" b="1" dirty="0">
                <a:solidFill>
                  <a:schemeClr val="tx1"/>
                </a:solidFill>
              </a:rPr>
              <a:t>Senior Director &amp; Counsel</a:t>
            </a:r>
          </a:p>
          <a:p>
            <a:pPr eaLnBrk="1" hangingPunct="1">
              <a:lnSpc>
                <a:spcPct val="60000"/>
              </a:lnSpc>
            </a:pPr>
            <a:r>
              <a:rPr lang="en-US" altLang="en-US" sz="3100" b="1" dirty="0">
                <a:solidFill>
                  <a:schemeClr val="tx1"/>
                </a:solidFill>
              </a:rPr>
              <a:t>California Farm Bureau</a:t>
            </a:r>
          </a:p>
          <a:p>
            <a:pPr eaLnBrk="1" hangingPunct="1">
              <a:lnSpc>
                <a:spcPct val="60000"/>
              </a:lnSpc>
            </a:pPr>
            <a:r>
              <a:rPr lang="en-US" altLang="en-US" sz="2200" b="1" dirty="0">
                <a:solidFill>
                  <a:schemeClr val="tx1"/>
                </a:solidFill>
              </a:rPr>
              <a:t>&amp;</a:t>
            </a:r>
          </a:p>
          <a:p>
            <a:pPr eaLnBrk="1" hangingPunct="1">
              <a:lnSpc>
                <a:spcPct val="60000"/>
              </a:lnSpc>
            </a:pPr>
            <a:r>
              <a:rPr lang="en-US" altLang="en-US" sz="3100" b="1" dirty="0">
                <a:solidFill>
                  <a:schemeClr val="tx1"/>
                </a:solidFill>
              </a:rPr>
              <a:t>Farm Employers Labor Service (FELS®)</a:t>
            </a:r>
            <a:endParaRPr lang="en-US" altLang="en-US" sz="2500" b="1"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4702A374-B35D-6F6F-28C1-D65C6DB41258}"/>
              </a:ext>
            </a:extLst>
          </p:cNvPr>
          <p:cNvSpPr>
            <a:spLocks noGrp="1"/>
          </p:cNvSpPr>
          <p:nvPr>
            <p:ph type="title"/>
          </p:nvPr>
        </p:nvSpPr>
        <p:spPr>
          <a:xfrm>
            <a:off x="457200" y="304800"/>
            <a:ext cx="8229600" cy="1676400"/>
          </a:xfrm>
        </p:spPr>
        <p:txBody>
          <a:bodyPr/>
          <a:lstStyle/>
          <a:p>
            <a:pPr eaLnBrk="1" hangingPunct="1"/>
            <a:r>
              <a:rPr lang="en-US" altLang="en-US" sz="4000" b="1"/>
              <a:t>U.S. Department of Labor</a:t>
            </a:r>
            <a:br>
              <a:rPr lang="en-US" altLang="en-US" sz="4000" b="1"/>
            </a:br>
            <a:r>
              <a:rPr lang="en-US" altLang="en-US" sz="4000" b="1"/>
              <a:t>Wage and Hour Division</a:t>
            </a:r>
          </a:p>
        </p:txBody>
      </p:sp>
      <p:sp>
        <p:nvSpPr>
          <p:cNvPr id="10243" name="Rectangle 3">
            <a:extLst>
              <a:ext uri="{FF2B5EF4-FFF2-40B4-BE49-F238E27FC236}">
                <a16:creationId xmlns:a16="http://schemas.microsoft.com/office/drawing/2014/main" id="{670F954E-1FF1-677D-220F-E5C5CE98EEA4}"/>
              </a:ext>
            </a:extLst>
          </p:cNvPr>
          <p:cNvSpPr>
            <a:spLocks noGrp="1"/>
          </p:cNvSpPr>
          <p:nvPr>
            <p:ph type="body" idx="1"/>
          </p:nvPr>
        </p:nvSpPr>
        <p:spPr>
          <a:xfrm>
            <a:off x="457200" y="2057400"/>
            <a:ext cx="8229600" cy="4525963"/>
          </a:xfrm>
        </p:spPr>
        <p:txBody>
          <a:bodyPr/>
          <a:lstStyle/>
          <a:p>
            <a:pPr eaLnBrk="1" hangingPunct="1">
              <a:lnSpc>
                <a:spcPct val="90000"/>
              </a:lnSpc>
            </a:pPr>
            <a:r>
              <a:rPr lang="en-US" altLang="en-US" b="1" dirty="0"/>
              <a:t>Enforces federal minimum employment standards</a:t>
            </a:r>
          </a:p>
          <a:p>
            <a:pPr lvl="1" eaLnBrk="1" hangingPunct="1">
              <a:lnSpc>
                <a:spcPct val="90000"/>
              </a:lnSpc>
            </a:pPr>
            <a:r>
              <a:rPr lang="en-US" altLang="en-US" b="1" dirty="0"/>
              <a:t>Fair Labor Standards Act (wage-and-hour, child labor)</a:t>
            </a:r>
          </a:p>
          <a:p>
            <a:pPr lvl="1" eaLnBrk="1" hangingPunct="1">
              <a:lnSpc>
                <a:spcPct val="90000"/>
              </a:lnSpc>
            </a:pPr>
            <a:r>
              <a:rPr lang="en-US" altLang="en-US" b="1" dirty="0"/>
              <a:t>Migrant and Seasonal Agricultural Worker Protection Act, including regulation of FLCs and growers who use FLC services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A2546FE8-FD4E-20F0-751E-FB0511538F49}"/>
              </a:ext>
            </a:extLst>
          </p:cNvPr>
          <p:cNvSpPr>
            <a:spLocks noGrp="1"/>
          </p:cNvSpPr>
          <p:nvPr>
            <p:ph type="title"/>
          </p:nvPr>
        </p:nvSpPr>
        <p:spPr>
          <a:xfrm>
            <a:off x="457200" y="228600"/>
            <a:ext cx="8229600" cy="1371600"/>
          </a:xfrm>
        </p:spPr>
        <p:txBody>
          <a:bodyPr/>
          <a:lstStyle/>
          <a:p>
            <a:pPr eaLnBrk="1" hangingPunct="1"/>
            <a:r>
              <a:rPr lang="en-US" altLang="en-US" sz="4000" b="1" dirty="0"/>
              <a:t>Department of Homeland Security (DHS)</a:t>
            </a:r>
          </a:p>
        </p:txBody>
      </p:sp>
      <p:sp>
        <p:nvSpPr>
          <p:cNvPr id="11267" name="Rectangle 3">
            <a:extLst>
              <a:ext uri="{FF2B5EF4-FFF2-40B4-BE49-F238E27FC236}">
                <a16:creationId xmlns:a16="http://schemas.microsoft.com/office/drawing/2014/main" id="{7E30D89F-5D87-B44B-5279-93BC5A6C3D4A}"/>
              </a:ext>
            </a:extLst>
          </p:cNvPr>
          <p:cNvSpPr>
            <a:spLocks noGrp="1"/>
          </p:cNvSpPr>
          <p:nvPr>
            <p:ph type="body" idx="1"/>
          </p:nvPr>
        </p:nvSpPr>
        <p:spPr>
          <a:xfrm>
            <a:off x="457200" y="1752600"/>
            <a:ext cx="8229600" cy="4373563"/>
          </a:xfrm>
        </p:spPr>
        <p:txBody>
          <a:bodyPr/>
          <a:lstStyle/>
          <a:p>
            <a:pPr eaLnBrk="1" hangingPunct="1"/>
            <a:r>
              <a:rPr lang="en-US" altLang="en-US" b="1" dirty="0"/>
              <a:t>Immigration and Customs Enforcement (ICE)</a:t>
            </a:r>
          </a:p>
          <a:p>
            <a:pPr lvl="1" eaLnBrk="1" hangingPunct="1"/>
            <a:r>
              <a:rPr lang="en-US" altLang="en-US" b="1" dirty="0"/>
              <a:t>Enforces in the interior of the U.S.</a:t>
            </a:r>
          </a:p>
          <a:p>
            <a:pPr lvl="1" eaLnBrk="1" hangingPunct="1"/>
            <a:r>
              <a:rPr lang="en-US" altLang="en-US" b="1" dirty="0"/>
              <a:t>USCIS Form I-9 compliance</a:t>
            </a:r>
          </a:p>
          <a:p>
            <a:pPr eaLnBrk="1" hangingPunct="1"/>
            <a:r>
              <a:rPr lang="en-US" altLang="en-US" b="1" dirty="0"/>
              <a:t>U.S. Border Patrol</a:t>
            </a:r>
          </a:p>
          <a:p>
            <a:pPr lvl="1" eaLnBrk="1" hangingPunct="1"/>
            <a:r>
              <a:rPr lang="en-US" altLang="en-US" b="1" dirty="0"/>
              <a:t>Within U.S. Customs and Border Protection</a:t>
            </a:r>
          </a:p>
          <a:p>
            <a:pPr lvl="1" eaLnBrk="1" hangingPunct="1"/>
            <a:r>
              <a:rPr lang="en-US" altLang="en-US" b="1" dirty="0"/>
              <a:t>Enforces at or near the borders of the U.S., including at ports of entry and international airports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93266A9B-33D7-1633-97BA-875E49E63266}"/>
              </a:ext>
            </a:extLst>
          </p:cNvPr>
          <p:cNvSpPr>
            <a:spLocks noGrp="1"/>
          </p:cNvSpPr>
          <p:nvPr>
            <p:ph type="title"/>
          </p:nvPr>
        </p:nvSpPr>
        <p:spPr/>
        <p:txBody>
          <a:bodyPr/>
          <a:lstStyle/>
          <a:p>
            <a:pPr eaLnBrk="1" hangingPunct="1"/>
            <a:r>
              <a:rPr lang="en-US" altLang="en-US" sz="4000" b="1" dirty="0"/>
              <a:t>Requirements/Rules for</a:t>
            </a:r>
            <a:br>
              <a:rPr lang="en-US" altLang="en-US" sz="4000" b="1" dirty="0"/>
            </a:br>
            <a:r>
              <a:rPr lang="en-US" altLang="en-US" sz="4000" b="1" dirty="0"/>
              <a:t>Government Agency Law Enforcers</a:t>
            </a:r>
          </a:p>
        </p:txBody>
      </p:sp>
      <p:sp>
        <p:nvSpPr>
          <p:cNvPr id="17411" name="Rectangle 3">
            <a:extLst>
              <a:ext uri="{FF2B5EF4-FFF2-40B4-BE49-F238E27FC236}">
                <a16:creationId xmlns:a16="http://schemas.microsoft.com/office/drawing/2014/main" id="{70ECE9DE-ED0F-435A-AE59-EC5DDAD0B252}"/>
              </a:ext>
            </a:extLst>
          </p:cNvPr>
          <p:cNvSpPr>
            <a:spLocks noGrp="1"/>
          </p:cNvSpPr>
          <p:nvPr>
            <p:ph type="body" idx="1"/>
          </p:nvPr>
        </p:nvSpPr>
        <p:spPr>
          <a:xfrm>
            <a:off x="457200" y="1752600"/>
            <a:ext cx="8229600" cy="4724400"/>
          </a:xfrm>
        </p:spPr>
        <p:txBody>
          <a:bodyPr/>
          <a:lstStyle/>
          <a:p>
            <a:pPr eaLnBrk="1" hangingPunct="1"/>
            <a:r>
              <a:rPr lang="en-US" altLang="en-US" b="1" dirty="0"/>
              <a:t>They generally must have valid consent or a warrant to enter areas of business premises closed to the public.</a:t>
            </a:r>
          </a:p>
          <a:p>
            <a:pPr eaLnBrk="1" hangingPunct="1"/>
            <a:r>
              <a:rPr lang="en-US" altLang="en-US" b="1" dirty="0"/>
              <a:t>That’s because the business owner/operator has a reasonable expectation of privacy in those nonpublic areas that’s protected by the 4</a:t>
            </a:r>
            <a:r>
              <a:rPr lang="en-US" altLang="en-US" b="1" baseline="30000" dirty="0"/>
              <a:t>th</a:t>
            </a:r>
            <a:r>
              <a:rPr lang="en-US" altLang="en-US" b="1" dirty="0"/>
              <a:t> Amendment to the U.S. Constitution.</a:t>
            </a:r>
          </a:p>
          <a:p>
            <a:pPr lvl="1" eaLnBrk="1" hangingPunct="1"/>
            <a:r>
              <a:rPr lang="en-US" altLang="en-US" b="1" dirty="0"/>
              <a:t>But it’s less than the privacy expected by a homeowner or home occupant.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46803B-8ED2-D632-0838-F22D128C01AB}"/>
            </a:ext>
          </a:extLst>
        </p:cNvPr>
        <p:cNvGrpSpPr/>
        <p:nvPr/>
      </p:nvGrpSpPr>
      <p:grpSpPr>
        <a:xfrm>
          <a:off x="0" y="0"/>
          <a:ext cx="0" cy="0"/>
          <a:chOff x="0" y="0"/>
          <a:chExt cx="0" cy="0"/>
        </a:xfrm>
      </p:grpSpPr>
      <p:sp>
        <p:nvSpPr>
          <p:cNvPr id="17410" name="Rectangle 2">
            <a:extLst>
              <a:ext uri="{FF2B5EF4-FFF2-40B4-BE49-F238E27FC236}">
                <a16:creationId xmlns:a16="http://schemas.microsoft.com/office/drawing/2014/main" id="{E511CA18-4725-EF25-2419-897450619897}"/>
              </a:ext>
            </a:extLst>
          </p:cNvPr>
          <p:cNvSpPr>
            <a:spLocks noGrp="1"/>
          </p:cNvSpPr>
          <p:nvPr>
            <p:ph type="title"/>
          </p:nvPr>
        </p:nvSpPr>
        <p:spPr/>
        <p:txBody>
          <a:bodyPr/>
          <a:lstStyle/>
          <a:p>
            <a:pPr eaLnBrk="1" hangingPunct="1"/>
            <a:r>
              <a:rPr lang="en-US" altLang="en-US" sz="4000" b="1" dirty="0"/>
              <a:t>Requirements/Rules for</a:t>
            </a:r>
            <a:br>
              <a:rPr lang="en-US" altLang="en-US" sz="4000" b="1" dirty="0"/>
            </a:br>
            <a:r>
              <a:rPr lang="en-US" altLang="en-US" sz="4000" b="1" dirty="0"/>
              <a:t>Government Agency Law Enforcers</a:t>
            </a:r>
          </a:p>
        </p:txBody>
      </p:sp>
      <p:sp>
        <p:nvSpPr>
          <p:cNvPr id="17411" name="Rectangle 3">
            <a:extLst>
              <a:ext uri="{FF2B5EF4-FFF2-40B4-BE49-F238E27FC236}">
                <a16:creationId xmlns:a16="http://schemas.microsoft.com/office/drawing/2014/main" id="{21990450-4A17-91CF-C278-3FE76ECAAB4B}"/>
              </a:ext>
            </a:extLst>
          </p:cNvPr>
          <p:cNvSpPr>
            <a:spLocks noGrp="1"/>
          </p:cNvSpPr>
          <p:nvPr>
            <p:ph type="body" idx="1"/>
          </p:nvPr>
        </p:nvSpPr>
        <p:spPr>
          <a:xfrm>
            <a:off x="457200" y="1981200"/>
            <a:ext cx="8229600" cy="4602162"/>
          </a:xfrm>
        </p:spPr>
        <p:txBody>
          <a:bodyPr/>
          <a:lstStyle/>
          <a:p>
            <a:pPr eaLnBrk="1" hangingPunct="1"/>
            <a:r>
              <a:rPr lang="en-US" altLang="en-US" b="1" dirty="0"/>
              <a:t>A judicial warrant requires probable cause, meaning a reasonable basis to believe a crime has been committed or that evidence of a crime will be found in a specific location.</a:t>
            </a:r>
          </a:p>
          <a:p>
            <a:pPr eaLnBrk="1" hangingPunct="1"/>
            <a:r>
              <a:rPr lang="en-US" altLang="en-US" b="1" dirty="0"/>
              <a:t>Evidence of illegality found during an unlawful search can be excluded from being presented in a </a:t>
            </a:r>
            <a:r>
              <a:rPr lang="en-US" altLang="en-US" b="1" i="1" dirty="0"/>
              <a:t>criminal</a:t>
            </a:r>
            <a:r>
              <a:rPr lang="en-US" altLang="en-US" b="1" dirty="0"/>
              <a:t> trial.</a:t>
            </a:r>
          </a:p>
        </p:txBody>
      </p:sp>
    </p:spTree>
    <p:extLst>
      <p:ext uri="{BB962C8B-B14F-4D97-AF65-F5344CB8AC3E}">
        <p14:creationId xmlns:p14="http://schemas.microsoft.com/office/powerpoint/2010/main" val="18093435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0A19B1CE-B9B9-12BC-2914-11D3708E0C49}"/>
              </a:ext>
            </a:extLst>
          </p:cNvPr>
          <p:cNvSpPr>
            <a:spLocks noGrp="1"/>
          </p:cNvSpPr>
          <p:nvPr>
            <p:ph type="title"/>
          </p:nvPr>
        </p:nvSpPr>
        <p:spPr>
          <a:xfrm>
            <a:off x="457200" y="152400"/>
            <a:ext cx="8229600" cy="1295400"/>
          </a:xfrm>
        </p:spPr>
        <p:txBody>
          <a:bodyPr/>
          <a:lstStyle/>
          <a:p>
            <a:pPr eaLnBrk="1" hangingPunct="1"/>
            <a:r>
              <a:rPr lang="en-US" altLang="en-US" sz="4000" b="1" dirty="0"/>
              <a:t>Requirements/Rules for</a:t>
            </a:r>
            <a:br>
              <a:rPr lang="en-US" altLang="en-US" sz="4000" b="1" dirty="0"/>
            </a:br>
            <a:r>
              <a:rPr lang="en-US" altLang="en-US" sz="4000" b="1" dirty="0"/>
              <a:t>Government Agency Law Enforcers</a:t>
            </a:r>
          </a:p>
        </p:txBody>
      </p:sp>
      <p:sp>
        <p:nvSpPr>
          <p:cNvPr id="18435" name="Rectangle 3">
            <a:extLst>
              <a:ext uri="{FF2B5EF4-FFF2-40B4-BE49-F238E27FC236}">
                <a16:creationId xmlns:a16="http://schemas.microsoft.com/office/drawing/2014/main" id="{D893E55C-9585-FE3A-9E93-D58235BD7EC2}"/>
              </a:ext>
            </a:extLst>
          </p:cNvPr>
          <p:cNvSpPr>
            <a:spLocks noGrp="1"/>
          </p:cNvSpPr>
          <p:nvPr>
            <p:ph type="body" idx="1"/>
          </p:nvPr>
        </p:nvSpPr>
        <p:spPr>
          <a:xfrm>
            <a:off x="457200" y="1676400"/>
            <a:ext cx="8229600" cy="2667000"/>
          </a:xfrm>
        </p:spPr>
        <p:txBody>
          <a:bodyPr/>
          <a:lstStyle/>
          <a:p>
            <a:pPr eaLnBrk="1" hangingPunct="1"/>
            <a:r>
              <a:rPr lang="en-US" altLang="en-US" b="1" dirty="0"/>
              <a:t>But to enforce public health, safety, or welfare regulations, an agency may inspect business premises under an administrative inspection warrant.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34B23C-F46C-D7DF-F081-5C46CFBFE6CC}"/>
            </a:ext>
          </a:extLst>
        </p:cNvPr>
        <p:cNvGrpSpPr/>
        <p:nvPr/>
      </p:nvGrpSpPr>
      <p:grpSpPr>
        <a:xfrm>
          <a:off x="0" y="0"/>
          <a:ext cx="0" cy="0"/>
          <a:chOff x="0" y="0"/>
          <a:chExt cx="0" cy="0"/>
        </a:xfrm>
      </p:grpSpPr>
      <p:sp>
        <p:nvSpPr>
          <p:cNvPr id="18434" name="Rectangle 2">
            <a:extLst>
              <a:ext uri="{FF2B5EF4-FFF2-40B4-BE49-F238E27FC236}">
                <a16:creationId xmlns:a16="http://schemas.microsoft.com/office/drawing/2014/main" id="{1C772B8A-1DF5-7D41-CFDC-65992D5170BE}"/>
              </a:ext>
            </a:extLst>
          </p:cNvPr>
          <p:cNvSpPr>
            <a:spLocks noGrp="1"/>
          </p:cNvSpPr>
          <p:nvPr>
            <p:ph type="title"/>
          </p:nvPr>
        </p:nvSpPr>
        <p:spPr>
          <a:xfrm>
            <a:off x="457200" y="152400"/>
            <a:ext cx="8229600" cy="1295400"/>
          </a:xfrm>
        </p:spPr>
        <p:txBody>
          <a:bodyPr/>
          <a:lstStyle/>
          <a:p>
            <a:pPr eaLnBrk="1" hangingPunct="1"/>
            <a:r>
              <a:rPr lang="en-US" altLang="en-US" sz="4000" b="1" dirty="0"/>
              <a:t>Requirements/Rules for</a:t>
            </a:r>
            <a:br>
              <a:rPr lang="en-US" altLang="en-US" sz="4000" b="1" dirty="0"/>
            </a:br>
            <a:r>
              <a:rPr lang="en-US" altLang="en-US" sz="4000" b="1" dirty="0"/>
              <a:t>Government Agency Law Enforcers</a:t>
            </a:r>
          </a:p>
        </p:txBody>
      </p:sp>
      <p:sp>
        <p:nvSpPr>
          <p:cNvPr id="18435" name="Rectangle 3">
            <a:extLst>
              <a:ext uri="{FF2B5EF4-FFF2-40B4-BE49-F238E27FC236}">
                <a16:creationId xmlns:a16="http://schemas.microsoft.com/office/drawing/2014/main" id="{2C33AA9C-C270-FEB2-6FDF-336215101CDB}"/>
              </a:ext>
            </a:extLst>
          </p:cNvPr>
          <p:cNvSpPr>
            <a:spLocks noGrp="1"/>
          </p:cNvSpPr>
          <p:nvPr>
            <p:ph type="body" idx="1"/>
          </p:nvPr>
        </p:nvSpPr>
        <p:spPr>
          <a:xfrm>
            <a:off x="457200" y="1676400"/>
            <a:ext cx="8229600" cy="4648200"/>
          </a:xfrm>
        </p:spPr>
        <p:txBody>
          <a:bodyPr/>
          <a:lstStyle/>
          <a:p>
            <a:pPr eaLnBrk="1" hangingPunct="1"/>
            <a:r>
              <a:rPr lang="en-US" altLang="en-US" b="1" dirty="0"/>
              <a:t>Inspection Warrant (CCP §§ 1822.50 - .57)</a:t>
            </a:r>
          </a:p>
          <a:p>
            <a:pPr lvl="1" eaLnBrk="1" hangingPunct="1"/>
            <a:r>
              <a:rPr lang="en-US" altLang="en-US" b="1" dirty="0"/>
              <a:t>Signed by a California court judge and directed to a state or local official</a:t>
            </a:r>
          </a:p>
          <a:p>
            <a:pPr lvl="1" eaLnBrk="1" hangingPunct="1"/>
            <a:r>
              <a:rPr lang="en-US" altLang="en-US" b="1" dirty="0"/>
              <a:t>Issued upon </a:t>
            </a:r>
            <a:r>
              <a:rPr lang="en-US" altLang="en-US" b="1" i="1" dirty="0"/>
              <a:t>cause</a:t>
            </a:r>
            <a:r>
              <a:rPr lang="en-US" altLang="en-US" b="1" dirty="0"/>
              <a:t>, which exists if either:</a:t>
            </a:r>
          </a:p>
          <a:p>
            <a:pPr lvl="1" eaLnBrk="1" hangingPunct="1">
              <a:buFont typeface="Arial" panose="020B0604020202020204" pitchFamily="34" charset="0"/>
              <a:buNone/>
            </a:pPr>
            <a:r>
              <a:rPr lang="en-US" altLang="en-US" b="1" dirty="0"/>
              <a:t>	-Reasonable legislative or administrative   	standards for conducting a routine or area 	inspection are satisfied as to that place; or</a:t>
            </a:r>
          </a:p>
          <a:p>
            <a:pPr lvl="1" eaLnBrk="1" hangingPunct="1">
              <a:buFont typeface="Arial" panose="020B0604020202020204" pitchFamily="34" charset="0"/>
              <a:buNone/>
            </a:pPr>
            <a:r>
              <a:rPr lang="en-US" altLang="en-US" b="1" dirty="0"/>
              <a:t>	-Reason exists to believe that a condition of 	nonconformity exists as to that place.</a:t>
            </a:r>
          </a:p>
        </p:txBody>
      </p:sp>
    </p:spTree>
    <p:extLst>
      <p:ext uri="{BB962C8B-B14F-4D97-AF65-F5344CB8AC3E}">
        <p14:creationId xmlns:p14="http://schemas.microsoft.com/office/powerpoint/2010/main" val="1911160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AA5955-CAD4-586F-0C71-62200470BB1E}"/>
            </a:ext>
          </a:extLst>
        </p:cNvPr>
        <p:cNvGrpSpPr/>
        <p:nvPr/>
      </p:nvGrpSpPr>
      <p:grpSpPr>
        <a:xfrm>
          <a:off x="0" y="0"/>
          <a:ext cx="0" cy="0"/>
          <a:chOff x="0" y="0"/>
          <a:chExt cx="0" cy="0"/>
        </a:xfrm>
      </p:grpSpPr>
      <p:sp>
        <p:nvSpPr>
          <p:cNvPr id="17410" name="Rectangle 2">
            <a:extLst>
              <a:ext uri="{FF2B5EF4-FFF2-40B4-BE49-F238E27FC236}">
                <a16:creationId xmlns:a16="http://schemas.microsoft.com/office/drawing/2014/main" id="{B299FBAE-058E-56BF-E437-C5E52B133061}"/>
              </a:ext>
            </a:extLst>
          </p:cNvPr>
          <p:cNvSpPr>
            <a:spLocks noGrp="1"/>
          </p:cNvSpPr>
          <p:nvPr>
            <p:ph type="title"/>
          </p:nvPr>
        </p:nvSpPr>
        <p:spPr/>
        <p:txBody>
          <a:bodyPr/>
          <a:lstStyle/>
          <a:p>
            <a:pPr eaLnBrk="1" hangingPunct="1"/>
            <a:r>
              <a:rPr lang="en-US" altLang="en-US" sz="4000" b="1" dirty="0"/>
              <a:t>Requirements/Rules for</a:t>
            </a:r>
            <a:br>
              <a:rPr lang="en-US" altLang="en-US" sz="4000" b="1" dirty="0"/>
            </a:br>
            <a:r>
              <a:rPr lang="en-US" altLang="en-US" sz="4000" b="1" dirty="0"/>
              <a:t>Government Agency Law Enforcers</a:t>
            </a:r>
          </a:p>
        </p:txBody>
      </p:sp>
      <p:sp>
        <p:nvSpPr>
          <p:cNvPr id="17411" name="Rectangle 3">
            <a:extLst>
              <a:ext uri="{FF2B5EF4-FFF2-40B4-BE49-F238E27FC236}">
                <a16:creationId xmlns:a16="http://schemas.microsoft.com/office/drawing/2014/main" id="{993BA2DC-BE34-8141-F04F-71B20126EA34}"/>
              </a:ext>
            </a:extLst>
          </p:cNvPr>
          <p:cNvSpPr>
            <a:spLocks noGrp="1"/>
          </p:cNvSpPr>
          <p:nvPr>
            <p:ph type="body" idx="1"/>
          </p:nvPr>
        </p:nvSpPr>
        <p:spPr>
          <a:xfrm>
            <a:off x="457200" y="1524000"/>
            <a:ext cx="8229600" cy="4876800"/>
          </a:xfrm>
        </p:spPr>
        <p:txBody>
          <a:bodyPr/>
          <a:lstStyle/>
          <a:p>
            <a:pPr eaLnBrk="1" hangingPunct="1"/>
            <a:r>
              <a:rPr lang="en-US" altLang="en-US" b="1" dirty="0"/>
              <a:t>Exceptions to the consent or warrant requirement</a:t>
            </a:r>
          </a:p>
          <a:p>
            <a:pPr lvl="1" eaLnBrk="1" hangingPunct="1"/>
            <a:r>
              <a:rPr lang="en-US" altLang="en-US" b="1" dirty="0"/>
              <a:t>Probable Cause plus Exigent Circumstances</a:t>
            </a:r>
          </a:p>
          <a:p>
            <a:pPr lvl="1" eaLnBrk="1" hangingPunct="1"/>
            <a:r>
              <a:rPr lang="en-US" altLang="en-US" b="1" dirty="0"/>
              <a:t>Open Fields Doctrine: Entry into areas—even if fenced or otherwise closed to the public—beyond a home’s curtilage (area immediately surrounding a home) is not a search within the meaning of the 4</a:t>
            </a:r>
            <a:r>
              <a:rPr lang="en-US" altLang="en-US" b="1" baseline="30000" dirty="0"/>
              <a:t>th</a:t>
            </a:r>
            <a:r>
              <a:rPr lang="en-US" altLang="en-US" b="1" dirty="0"/>
              <a:t> Amendment to the U.S. Constitution; no reasonable expectation of privacy there.</a:t>
            </a:r>
          </a:p>
        </p:txBody>
      </p:sp>
    </p:spTree>
    <p:extLst>
      <p:ext uri="{BB962C8B-B14F-4D97-AF65-F5344CB8AC3E}">
        <p14:creationId xmlns:p14="http://schemas.microsoft.com/office/powerpoint/2010/main" val="15620513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3D05FD-6E6D-E792-7650-9ADE0C05035D}"/>
            </a:ext>
          </a:extLst>
        </p:cNvPr>
        <p:cNvGrpSpPr/>
        <p:nvPr/>
      </p:nvGrpSpPr>
      <p:grpSpPr>
        <a:xfrm>
          <a:off x="0" y="0"/>
          <a:ext cx="0" cy="0"/>
          <a:chOff x="0" y="0"/>
          <a:chExt cx="0" cy="0"/>
        </a:xfrm>
      </p:grpSpPr>
      <p:sp>
        <p:nvSpPr>
          <p:cNvPr id="17410" name="Rectangle 2">
            <a:extLst>
              <a:ext uri="{FF2B5EF4-FFF2-40B4-BE49-F238E27FC236}">
                <a16:creationId xmlns:a16="http://schemas.microsoft.com/office/drawing/2014/main" id="{AB4E70AB-1DEE-0C90-9210-613F83D613B8}"/>
              </a:ext>
            </a:extLst>
          </p:cNvPr>
          <p:cNvSpPr>
            <a:spLocks noGrp="1"/>
          </p:cNvSpPr>
          <p:nvPr>
            <p:ph type="title"/>
          </p:nvPr>
        </p:nvSpPr>
        <p:spPr>
          <a:xfrm>
            <a:off x="457200" y="274638"/>
            <a:ext cx="8229600" cy="868362"/>
          </a:xfrm>
        </p:spPr>
        <p:txBody>
          <a:bodyPr/>
          <a:lstStyle/>
          <a:p>
            <a:pPr eaLnBrk="1" hangingPunct="1"/>
            <a:r>
              <a:rPr lang="en-US" altLang="en-US" sz="4000" b="1" dirty="0"/>
              <a:t>Immigration Law Enforcers</a:t>
            </a:r>
          </a:p>
        </p:txBody>
      </p:sp>
      <p:sp>
        <p:nvSpPr>
          <p:cNvPr id="17411" name="Rectangle 3">
            <a:extLst>
              <a:ext uri="{FF2B5EF4-FFF2-40B4-BE49-F238E27FC236}">
                <a16:creationId xmlns:a16="http://schemas.microsoft.com/office/drawing/2014/main" id="{75CB0DBF-E4F1-7498-FB92-1CE6DFC97FCE}"/>
              </a:ext>
            </a:extLst>
          </p:cNvPr>
          <p:cNvSpPr>
            <a:spLocks noGrp="1"/>
          </p:cNvSpPr>
          <p:nvPr>
            <p:ph type="body" idx="1"/>
          </p:nvPr>
        </p:nvSpPr>
        <p:spPr>
          <a:xfrm>
            <a:off x="457200" y="1143000"/>
            <a:ext cx="8153400" cy="5562600"/>
          </a:xfrm>
        </p:spPr>
        <p:txBody>
          <a:bodyPr/>
          <a:lstStyle/>
          <a:p>
            <a:pPr eaLnBrk="1" hangingPunct="1"/>
            <a:r>
              <a:rPr lang="en-US" altLang="en-US" b="1" dirty="0"/>
              <a:t>Exception to Open Fields Doctrine Exception:</a:t>
            </a:r>
          </a:p>
          <a:p>
            <a:pPr lvl="1"/>
            <a:r>
              <a:rPr lang="en-US" b="1" dirty="0"/>
              <a:t>Federal immigration officers need the owner’s consent or a judicial warrant to enter a farm or other outdoor agricultural operation to question a suspected alien as to the person’s right to be in the U.S.</a:t>
            </a:r>
          </a:p>
          <a:p>
            <a:pPr lvl="1"/>
            <a:r>
              <a:rPr lang="en-US" b="1" dirty="0"/>
              <a:t>Exception to that Exception: Neither consent nor a warrant is needed for access onto private lands within 25 miles from an external boundary of the U.S. for the purpose of patrolling the border to prevent the illegal entry of aliens into the U.S.</a:t>
            </a:r>
          </a:p>
          <a:p>
            <a:pPr lvl="1"/>
            <a:r>
              <a:rPr lang="en-US" b="1" dirty="0"/>
              <a:t>8 U.S.C. § 1357(e) </a:t>
            </a:r>
          </a:p>
        </p:txBody>
      </p:sp>
    </p:spTree>
    <p:extLst>
      <p:ext uri="{BB962C8B-B14F-4D97-AF65-F5344CB8AC3E}">
        <p14:creationId xmlns:p14="http://schemas.microsoft.com/office/powerpoint/2010/main" val="23698377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A3C2E2-A1D0-814C-34F8-04BB1393D54B}"/>
            </a:ext>
          </a:extLst>
        </p:cNvPr>
        <p:cNvGrpSpPr/>
        <p:nvPr/>
      </p:nvGrpSpPr>
      <p:grpSpPr>
        <a:xfrm>
          <a:off x="0" y="0"/>
          <a:ext cx="0" cy="0"/>
          <a:chOff x="0" y="0"/>
          <a:chExt cx="0" cy="0"/>
        </a:xfrm>
      </p:grpSpPr>
      <p:sp>
        <p:nvSpPr>
          <p:cNvPr id="17410" name="Rectangle 2">
            <a:extLst>
              <a:ext uri="{FF2B5EF4-FFF2-40B4-BE49-F238E27FC236}">
                <a16:creationId xmlns:a16="http://schemas.microsoft.com/office/drawing/2014/main" id="{C5795403-BFD9-505B-47FB-3588778D6130}"/>
              </a:ext>
            </a:extLst>
          </p:cNvPr>
          <p:cNvSpPr>
            <a:spLocks noGrp="1"/>
          </p:cNvSpPr>
          <p:nvPr>
            <p:ph type="title"/>
          </p:nvPr>
        </p:nvSpPr>
        <p:spPr/>
        <p:txBody>
          <a:bodyPr/>
          <a:lstStyle/>
          <a:p>
            <a:pPr eaLnBrk="1" hangingPunct="1"/>
            <a:r>
              <a:rPr lang="en-US" altLang="en-US" sz="4000" b="1" dirty="0"/>
              <a:t>Immigration Law Enforcers—</a:t>
            </a:r>
            <a:br>
              <a:rPr lang="en-US" altLang="en-US" sz="4000" b="1" dirty="0"/>
            </a:br>
            <a:r>
              <a:rPr lang="en-US" altLang="en-US" sz="4000" b="1" dirty="0"/>
              <a:t>What You Should and Should Not Do </a:t>
            </a:r>
          </a:p>
        </p:txBody>
      </p:sp>
      <p:sp>
        <p:nvSpPr>
          <p:cNvPr id="17411" name="Rectangle 3">
            <a:extLst>
              <a:ext uri="{FF2B5EF4-FFF2-40B4-BE49-F238E27FC236}">
                <a16:creationId xmlns:a16="http://schemas.microsoft.com/office/drawing/2014/main" id="{34E78874-1D83-3A8B-9FDC-548A4FBBDCBC}"/>
              </a:ext>
            </a:extLst>
          </p:cNvPr>
          <p:cNvSpPr>
            <a:spLocks noGrp="1"/>
          </p:cNvSpPr>
          <p:nvPr>
            <p:ph type="body" idx="1"/>
          </p:nvPr>
        </p:nvSpPr>
        <p:spPr>
          <a:xfrm>
            <a:off x="457200" y="1676400"/>
            <a:ext cx="8153400" cy="5029200"/>
          </a:xfrm>
        </p:spPr>
        <p:txBody>
          <a:bodyPr/>
          <a:lstStyle/>
          <a:p>
            <a:pPr eaLnBrk="1" hangingPunct="1"/>
            <a:r>
              <a:rPr lang="en-US" b="1" dirty="0"/>
              <a:t>California law bars employers from giving an immigration agent </a:t>
            </a:r>
            <a:r>
              <a:rPr lang="en-US" b="1" i="1" dirty="0"/>
              <a:t>voluntary consent </a:t>
            </a:r>
            <a:r>
              <a:rPr lang="en-US" b="1" dirty="0"/>
              <a:t>to the entry of </a:t>
            </a:r>
            <a:r>
              <a:rPr lang="en-US" b="1" i="1" dirty="0"/>
              <a:t>any nonpublic areas of a place of labor</a:t>
            </a:r>
            <a:r>
              <a:rPr lang="en-US" b="1" dirty="0"/>
              <a:t>.</a:t>
            </a:r>
          </a:p>
          <a:p>
            <a:pPr eaLnBrk="1" hangingPunct="1"/>
            <a:r>
              <a:rPr lang="en-US" b="1" dirty="0"/>
              <a:t>Thus, unless you have been provided with a judicial warrant, do not consent to access to nonpublic areas.</a:t>
            </a:r>
          </a:p>
          <a:p>
            <a:pPr eaLnBrk="1" hangingPunct="1"/>
            <a:r>
              <a:rPr lang="en-US" b="1" dirty="0"/>
              <a:t>In response to an access request, say:              </a:t>
            </a:r>
            <a:r>
              <a:rPr lang="en-US" b="1" i="1" dirty="0"/>
              <a:t>I cannot and do not consent.</a:t>
            </a:r>
          </a:p>
        </p:txBody>
      </p:sp>
    </p:spTree>
    <p:extLst>
      <p:ext uri="{BB962C8B-B14F-4D97-AF65-F5344CB8AC3E}">
        <p14:creationId xmlns:p14="http://schemas.microsoft.com/office/powerpoint/2010/main" val="36979393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52A1FF-E9FB-6519-22A4-4B668E1A52E5}"/>
            </a:ext>
          </a:extLst>
        </p:cNvPr>
        <p:cNvGrpSpPr/>
        <p:nvPr/>
      </p:nvGrpSpPr>
      <p:grpSpPr>
        <a:xfrm>
          <a:off x="0" y="0"/>
          <a:ext cx="0" cy="0"/>
          <a:chOff x="0" y="0"/>
          <a:chExt cx="0" cy="0"/>
        </a:xfrm>
      </p:grpSpPr>
      <p:sp>
        <p:nvSpPr>
          <p:cNvPr id="17410" name="Rectangle 2">
            <a:extLst>
              <a:ext uri="{FF2B5EF4-FFF2-40B4-BE49-F238E27FC236}">
                <a16:creationId xmlns:a16="http://schemas.microsoft.com/office/drawing/2014/main" id="{16197061-4F8D-C386-1105-BAB7D9DED602}"/>
              </a:ext>
            </a:extLst>
          </p:cNvPr>
          <p:cNvSpPr>
            <a:spLocks noGrp="1"/>
          </p:cNvSpPr>
          <p:nvPr>
            <p:ph type="title"/>
          </p:nvPr>
        </p:nvSpPr>
        <p:spPr/>
        <p:txBody>
          <a:bodyPr/>
          <a:lstStyle/>
          <a:p>
            <a:pPr eaLnBrk="1" hangingPunct="1"/>
            <a:r>
              <a:rPr lang="en-US" altLang="en-US" sz="4000" b="1" dirty="0"/>
              <a:t>Immigration Law Enforcers—</a:t>
            </a:r>
            <a:br>
              <a:rPr lang="en-US" altLang="en-US" sz="4000" b="1" dirty="0"/>
            </a:br>
            <a:r>
              <a:rPr lang="en-US" altLang="en-US" sz="4000" b="1" dirty="0"/>
              <a:t>What You Should and Should Not Do</a:t>
            </a:r>
          </a:p>
        </p:txBody>
      </p:sp>
      <p:sp>
        <p:nvSpPr>
          <p:cNvPr id="17411" name="Rectangle 3">
            <a:extLst>
              <a:ext uri="{FF2B5EF4-FFF2-40B4-BE49-F238E27FC236}">
                <a16:creationId xmlns:a16="http://schemas.microsoft.com/office/drawing/2014/main" id="{C58F474E-0EDA-E61F-C893-FE0F1658F59B}"/>
              </a:ext>
            </a:extLst>
          </p:cNvPr>
          <p:cNvSpPr>
            <a:spLocks noGrp="1"/>
          </p:cNvSpPr>
          <p:nvPr>
            <p:ph type="body" idx="1"/>
          </p:nvPr>
        </p:nvSpPr>
        <p:spPr>
          <a:xfrm>
            <a:off x="457200" y="1676400"/>
            <a:ext cx="8153400" cy="4343400"/>
          </a:xfrm>
        </p:spPr>
        <p:txBody>
          <a:bodyPr/>
          <a:lstStyle/>
          <a:p>
            <a:pPr eaLnBrk="1" hangingPunct="1"/>
            <a:r>
              <a:rPr lang="en-US" b="1" dirty="0"/>
              <a:t>Judicial Warrant for Immigration-Related Search and Seizure</a:t>
            </a:r>
          </a:p>
          <a:p>
            <a:pPr lvl="1" eaLnBrk="1" hangingPunct="1"/>
            <a:r>
              <a:rPr lang="en-US" b="1" dirty="0"/>
              <a:t>Formal written order based on probable cause</a:t>
            </a:r>
          </a:p>
          <a:p>
            <a:pPr lvl="1" eaLnBrk="1" hangingPunct="1"/>
            <a:r>
              <a:rPr lang="en-US" b="1" dirty="0"/>
              <a:t>Signed by a federal district court judge or magistrate judge</a:t>
            </a:r>
          </a:p>
          <a:p>
            <a:pPr lvl="1" eaLnBrk="1" hangingPunct="1"/>
            <a:r>
              <a:rPr lang="en-US" b="1" dirty="0"/>
              <a:t>Authorizes a federal immigration enforcement officer to make a search and seizure of a specified person or property at a specified location</a:t>
            </a:r>
          </a:p>
          <a:p>
            <a:pPr eaLnBrk="1" hangingPunct="1"/>
            <a:endParaRPr lang="en-US" b="1" dirty="0"/>
          </a:p>
          <a:p>
            <a:pPr eaLnBrk="1" hangingPunct="1"/>
            <a:endParaRPr lang="en-US" b="1" dirty="0"/>
          </a:p>
        </p:txBody>
      </p:sp>
    </p:spTree>
    <p:extLst>
      <p:ext uri="{BB962C8B-B14F-4D97-AF65-F5344CB8AC3E}">
        <p14:creationId xmlns:p14="http://schemas.microsoft.com/office/powerpoint/2010/main" val="20938152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E320E7-12D6-3B12-E2E6-496B63EEAA73}"/>
              </a:ext>
            </a:extLst>
          </p:cNvPr>
          <p:cNvSpPr>
            <a:spLocks noGrp="1"/>
          </p:cNvSpPr>
          <p:nvPr>
            <p:ph type="title"/>
          </p:nvPr>
        </p:nvSpPr>
        <p:spPr>
          <a:xfrm>
            <a:off x="457200" y="228600"/>
            <a:ext cx="8229600" cy="762000"/>
          </a:xfrm>
        </p:spPr>
        <p:txBody>
          <a:bodyPr/>
          <a:lstStyle/>
          <a:p>
            <a:r>
              <a:rPr lang="en-US" b="1" dirty="0"/>
              <a:t>About This Presentation</a:t>
            </a:r>
          </a:p>
        </p:txBody>
      </p:sp>
      <p:sp>
        <p:nvSpPr>
          <p:cNvPr id="3" name="Content Placeholder 2">
            <a:extLst>
              <a:ext uri="{FF2B5EF4-FFF2-40B4-BE49-F238E27FC236}">
                <a16:creationId xmlns:a16="http://schemas.microsoft.com/office/drawing/2014/main" id="{D88D53F2-0BFE-E4A4-3066-C82B8E2B5B61}"/>
              </a:ext>
            </a:extLst>
          </p:cNvPr>
          <p:cNvSpPr>
            <a:spLocks noGrp="1"/>
          </p:cNvSpPr>
          <p:nvPr>
            <p:ph idx="1"/>
          </p:nvPr>
        </p:nvSpPr>
        <p:spPr>
          <a:xfrm>
            <a:off x="457200" y="1447800"/>
            <a:ext cx="8229600" cy="5181600"/>
          </a:xfrm>
        </p:spPr>
        <p:txBody>
          <a:bodyPr/>
          <a:lstStyle/>
          <a:p>
            <a:r>
              <a:rPr lang="en-US" sz="3000" b="1" dirty="0"/>
              <a:t>Its purpose is to provide general information and suggestions.</a:t>
            </a:r>
          </a:p>
          <a:p>
            <a:r>
              <a:rPr lang="en-US" sz="3000" b="1" dirty="0"/>
              <a:t>Not legal advice</a:t>
            </a:r>
          </a:p>
          <a:p>
            <a:r>
              <a:rPr lang="en-US" sz="3000" b="1" dirty="0"/>
              <a:t>For legal advice in your specific situation, please consult in an attorney-client relationship an attorney competent to advise in that situation.</a:t>
            </a:r>
          </a:p>
          <a:p>
            <a:r>
              <a:rPr lang="en-US" sz="3000" b="1" dirty="0"/>
              <a:t>Subpoenas </a:t>
            </a:r>
            <a:r>
              <a:rPr lang="en-US" sz="3000" b="1"/>
              <a:t>for the production </a:t>
            </a:r>
            <a:r>
              <a:rPr lang="en-US" sz="3000" b="1" dirty="0"/>
              <a:t>of documents will not be discussed.</a:t>
            </a:r>
          </a:p>
          <a:p>
            <a:endParaRPr lang="en-US" sz="3000" b="1" dirty="0"/>
          </a:p>
          <a:p>
            <a:endParaRPr lang="en-US" dirty="0"/>
          </a:p>
        </p:txBody>
      </p:sp>
    </p:spTree>
    <p:extLst>
      <p:ext uri="{BB962C8B-B14F-4D97-AF65-F5344CB8AC3E}">
        <p14:creationId xmlns:p14="http://schemas.microsoft.com/office/powerpoint/2010/main" val="4142706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0ABB73-17A5-4A7A-3860-39C29274DAFD}"/>
            </a:ext>
          </a:extLst>
        </p:cNvPr>
        <p:cNvGrpSpPr/>
        <p:nvPr/>
      </p:nvGrpSpPr>
      <p:grpSpPr>
        <a:xfrm>
          <a:off x="0" y="0"/>
          <a:ext cx="0" cy="0"/>
          <a:chOff x="0" y="0"/>
          <a:chExt cx="0" cy="0"/>
        </a:xfrm>
      </p:grpSpPr>
      <p:sp>
        <p:nvSpPr>
          <p:cNvPr id="17410" name="Rectangle 2">
            <a:extLst>
              <a:ext uri="{FF2B5EF4-FFF2-40B4-BE49-F238E27FC236}">
                <a16:creationId xmlns:a16="http://schemas.microsoft.com/office/drawing/2014/main" id="{6668343D-85E2-67AB-249E-23C5842C0800}"/>
              </a:ext>
            </a:extLst>
          </p:cNvPr>
          <p:cNvSpPr>
            <a:spLocks noGrp="1"/>
          </p:cNvSpPr>
          <p:nvPr>
            <p:ph type="title"/>
          </p:nvPr>
        </p:nvSpPr>
        <p:spPr>
          <a:xfrm>
            <a:off x="457200" y="152400"/>
            <a:ext cx="8229600" cy="1265238"/>
          </a:xfrm>
        </p:spPr>
        <p:txBody>
          <a:bodyPr/>
          <a:lstStyle/>
          <a:p>
            <a:pPr eaLnBrk="1" hangingPunct="1"/>
            <a:r>
              <a:rPr lang="en-US" altLang="en-US" sz="4000" b="1" dirty="0"/>
              <a:t>Immigration Law Enforcers—</a:t>
            </a:r>
            <a:br>
              <a:rPr lang="en-US" altLang="en-US" sz="4000" b="1" dirty="0"/>
            </a:br>
            <a:r>
              <a:rPr lang="en-US" altLang="en-US" sz="4000" b="1" dirty="0"/>
              <a:t>What You Should and Should Not Do </a:t>
            </a:r>
          </a:p>
        </p:txBody>
      </p:sp>
      <p:sp>
        <p:nvSpPr>
          <p:cNvPr id="17411" name="Rectangle 3">
            <a:extLst>
              <a:ext uri="{FF2B5EF4-FFF2-40B4-BE49-F238E27FC236}">
                <a16:creationId xmlns:a16="http://schemas.microsoft.com/office/drawing/2014/main" id="{6EBC51B4-1D2F-7118-7FB0-B45F98B5368A}"/>
              </a:ext>
            </a:extLst>
          </p:cNvPr>
          <p:cNvSpPr>
            <a:spLocks noGrp="1"/>
          </p:cNvSpPr>
          <p:nvPr>
            <p:ph type="body" idx="1"/>
          </p:nvPr>
        </p:nvSpPr>
        <p:spPr>
          <a:xfrm>
            <a:off x="457200" y="1417638"/>
            <a:ext cx="8153400" cy="5440362"/>
          </a:xfrm>
        </p:spPr>
        <p:txBody>
          <a:bodyPr/>
          <a:lstStyle/>
          <a:p>
            <a:pPr eaLnBrk="1" hangingPunct="1"/>
            <a:r>
              <a:rPr lang="en-US" b="1" dirty="0"/>
              <a:t>Administrative Warrant</a:t>
            </a:r>
          </a:p>
          <a:p>
            <a:pPr lvl="1" eaLnBrk="1" hangingPunct="1"/>
            <a:r>
              <a:rPr lang="en-US" b="1" dirty="0"/>
              <a:t>On DHS I-200, Warrant for Arrest of Alien, or   ICE I-205, Warrant of Removal/Deportation</a:t>
            </a:r>
          </a:p>
          <a:p>
            <a:pPr lvl="1" eaLnBrk="1" hangingPunct="1"/>
            <a:r>
              <a:rPr lang="en-US" b="1" dirty="0"/>
              <a:t>Signed by an immigration judge or officer</a:t>
            </a:r>
          </a:p>
          <a:p>
            <a:pPr lvl="1" eaLnBrk="1" hangingPunct="1"/>
            <a:r>
              <a:rPr lang="en-US" b="1" dirty="0"/>
              <a:t>Authorizes law enforcement officer to make</a:t>
            </a:r>
          </a:p>
          <a:p>
            <a:pPr lvl="2" eaLnBrk="1" hangingPunct="1"/>
            <a:r>
              <a:rPr lang="en-US" sz="2600" b="1" dirty="0"/>
              <a:t>An arrest or seizure for a </a:t>
            </a:r>
            <a:r>
              <a:rPr lang="en-US" sz="2600" b="1" i="1" dirty="0"/>
              <a:t>civil</a:t>
            </a:r>
            <a:r>
              <a:rPr lang="en-US" sz="2600" b="1" dirty="0"/>
              <a:t> violation</a:t>
            </a:r>
          </a:p>
          <a:p>
            <a:pPr lvl="2" eaLnBrk="1" hangingPunct="1"/>
            <a:r>
              <a:rPr lang="en-US" sz="2600" b="1" dirty="0"/>
              <a:t>But </a:t>
            </a:r>
            <a:r>
              <a:rPr lang="en-US" sz="2600" b="1" i="1" dirty="0"/>
              <a:t>not</a:t>
            </a:r>
            <a:r>
              <a:rPr lang="en-US" sz="2600" b="1" dirty="0"/>
              <a:t> a search</a:t>
            </a:r>
            <a:endParaRPr lang="en-US" b="1" dirty="0"/>
          </a:p>
          <a:p>
            <a:pPr lvl="1" eaLnBrk="1" hangingPunct="1"/>
            <a:r>
              <a:rPr lang="en-US" b="1" dirty="0"/>
              <a:t>Do not confirm whether an employee named in the administrative warrant is present.</a:t>
            </a:r>
          </a:p>
          <a:p>
            <a:pPr lvl="1" eaLnBrk="1" hangingPunct="1"/>
            <a:r>
              <a:rPr lang="en-US" b="1" dirty="0"/>
              <a:t>Do not take the agent to the employee or bring the employee to the agent.</a:t>
            </a:r>
          </a:p>
          <a:p>
            <a:pPr eaLnBrk="1" hangingPunct="1"/>
            <a:endParaRPr lang="en-US" b="1" dirty="0"/>
          </a:p>
        </p:txBody>
      </p:sp>
    </p:spTree>
    <p:extLst>
      <p:ext uri="{BB962C8B-B14F-4D97-AF65-F5344CB8AC3E}">
        <p14:creationId xmlns:p14="http://schemas.microsoft.com/office/powerpoint/2010/main" val="11866674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243D5B-EA8F-7425-82FC-DC32A7AD40C7}"/>
            </a:ext>
          </a:extLst>
        </p:cNvPr>
        <p:cNvGrpSpPr/>
        <p:nvPr/>
      </p:nvGrpSpPr>
      <p:grpSpPr>
        <a:xfrm>
          <a:off x="0" y="0"/>
          <a:ext cx="0" cy="0"/>
          <a:chOff x="0" y="0"/>
          <a:chExt cx="0" cy="0"/>
        </a:xfrm>
      </p:grpSpPr>
      <p:sp>
        <p:nvSpPr>
          <p:cNvPr id="17410" name="Rectangle 2">
            <a:extLst>
              <a:ext uri="{FF2B5EF4-FFF2-40B4-BE49-F238E27FC236}">
                <a16:creationId xmlns:a16="http://schemas.microsoft.com/office/drawing/2014/main" id="{120E5F03-617E-09DC-63D3-270AD7AF0AB1}"/>
              </a:ext>
            </a:extLst>
          </p:cNvPr>
          <p:cNvSpPr>
            <a:spLocks noGrp="1"/>
          </p:cNvSpPr>
          <p:nvPr>
            <p:ph type="title"/>
          </p:nvPr>
        </p:nvSpPr>
        <p:spPr/>
        <p:txBody>
          <a:bodyPr/>
          <a:lstStyle/>
          <a:p>
            <a:pPr eaLnBrk="1" hangingPunct="1"/>
            <a:r>
              <a:rPr lang="en-US" altLang="en-US" sz="4000" b="1" dirty="0"/>
              <a:t>Immigration Law Enforcers—</a:t>
            </a:r>
            <a:br>
              <a:rPr lang="en-US" altLang="en-US" sz="4000" b="1" dirty="0"/>
            </a:br>
            <a:r>
              <a:rPr lang="en-US" altLang="en-US" sz="4000" b="1" dirty="0"/>
              <a:t>What You Should and Should Not Do </a:t>
            </a:r>
          </a:p>
        </p:txBody>
      </p:sp>
      <p:sp>
        <p:nvSpPr>
          <p:cNvPr id="17411" name="Rectangle 3">
            <a:extLst>
              <a:ext uri="{FF2B5EF4-FFF2-40B4-BE49-F238E27FC236}">
                <a16:creationId xmlns:a16="http://schemas.microsoft.com/office/drawing/2014/main" id="{9CDEE2B8-1D74-E29D-BE5C-4D6AF57E5F17}"/>
              </a:ext>
            </a:extLst>
          </p:cNvPr>
          <p:cNvSpPr>
            <a:spLocks noGrp="1"/>
          </p:cNvSpPr>
          <p:nvPr>
            <p:ph type="body" idx="1"/>
          </p:nvPr>
        </p:nvSpPr>
        <p:spPr>
          <a:xfrm>
            <a:off x="457200" y="1600200"/>
            <a:ext cx="8229600" cy="4343400"/>
          </a:xfrm>
        </p:spPr>
        <p:txBody>
          <a:bodyPr/>
          <a:lstStyle/>
          <a:p>
            <a:pPr eaLnBrk="1" hangingPunct="1"/>
            <a:r>
              <a:rPr lang="en-US" b="1" dirty="0"/>
              <a:t>Carefully review any presented document.</a:t>
            </a:r>
          </a:p>
          <a:p>
            <a:pPr lvl="1" eaLnBrk="1" hangingPunct="1"/>
            <a:r>
              <a:rPr lang="en-US" b="1" dirty="0"/>
              <a:t>Verify it is indeed what they claim it is.</a:t>
            </a:r>
          </a:p>
          <a:p>
            <a:pPr lvl="1" eaLnBrk="1" hangingPunct="1"/>
            <a:r>
              <a:rPr lang="en-US" b="1" dirty="0"/>
              <a:t> E.g., that it is a judicial warrant and not an administrative warrant or a subpoena</a:t>
            </a:r>
          </a:p>
          <a:p>
            <a:pPr lvl="1" eaLnBrk="1" hangingPunct="1"/>
            <a:r>
              <a:rPr lang="en-US" b="1" dirty="0"/>
              <a:t>If it’s a valid judicial warrant, they may enter and search the areas specified in it and question anyone present there.</a:t>
            </a:r>
          </a:p>
          <a:p>
            <a:pPr eaLnBrk="1" hangingPunct="1"/>
            <a:r>
              <a:rPr lang="en-US" b="1" dirty="0"/>
              <a:t>Contact legal counsel ASAP.</a:t>
            </a:r>
          </a:p>
          <a:p>
            <a:pPr eaLnBrk="1" hangingPunct="1"/>
            <a:endParaRPr lang="en-US" b="1" dirty="0"/>
          </a:p>
        </p:txBody>
      </p:sp>
    </p:spTree>
    <p:extLst>
      <p:ext uri="{BB962C8B-B14F-4D97-AF65-F5344CB8AC3E}">
        <p14:creationId xmlns:p14="http://schemas.microsoft.com/office/powerpoint/2010/main" val="1615587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B0DE91-2230-3016-942F-9C45417EB2C3}"/>
            </a:ext>
          </a:extLst>
        </p:cNvPr>
        <p:cNvGrpSpPr/>
        <p:nvPr/>
      </p:nvGrpSpPr>
      <p:grpSpPr>
        <a:xfrm>
          <a:off x="0" y="0"/>
          <a:ext cx="0" cy="0"/>
          <a:chOff x="0" y="0"/>
          <a:chExt cx="0" cy="0"/>
        </a:xfrm>
      </p:grpSpPr>
      <p:sp>
        <p:nvSpPr>
          <p:cNvPr id="17410" name="Rectangle 2">
            <a:extLst>
              <a:ext uri="{FF2B5EF4-FFF2-40B4-BE49-F238E27FC236}">
                <a16:creationId xmlns:a16="http://schemas.microsoft.com/office/drawing/2014/main" id="{52DC5D89-5132-EFD9-B3AA-E446C261B939}"/>
              </a:ext>
            </a:extLst>
          </p:cNvPr>
          <p:cNvSpPr>
            <a:spLocks noGrp="1"/>
          </p:cNvSpPr>
          <p:nvPr>
            <p:ph type="title"/>
          </p:nvPr>
        </p:nvSpPr>
        <p:spPr/>
        <p:txBody>
          <a:bodyPr/>
          <a:lstStyle/>
          <a:p>
            <a:pPr eaLnBrk="1" hangingPunct="1"/>
            <a:r>
              <a:rPr lang="en-US" altLang="en-US" sz="4000" b="1" dirty="0"/>
              <a:t>Immigration Law Enforcers—</a:t>
            </a:r>
            <a:br>
              <a:rPr lang="en-US" altLang="en-US" sz="4000" b="1" dirty="0"/>
            </a:br>
            <a:r>
              <a:rPr lang="en-US" altLang="en-US" sz="4000" b="1" dirty="0"/>
              <a:t>What You Should and Should Not Do</a:t>
            </a:r>
          </a:p>
        </p:txBody>
      </p:sp>
      <p:sp>
        <p:nvSpPr>
          <p:cNvPr id="17411" name="Rectangle 3">
            <a:extLst>
              <a:ext uri="{FF2B5EF4-FFF2-40B4-BE49-F238E27FC236}">
                <a16:creationId xmlns:a16="http://schemas.microsoft.com/office/drawing/2014/main" id="{FE2E8C8A-2FA3-C420-D9B9-FD08496FE9F9}"/>
              </a:ext>
            </a:extLst>
          </p:cNvPr>
          <p:cNvSpPr>
            <a:spLocks noGrp="1"/>
          </p:cNvSpPr>
          <p:nvPr>
            <p:ph type="body" idx="1"/>
          </p:nvPr>
        </p:nvSpPr>
        <p:spPr>
          <a:xfrm>
            <a:off x="304800" y="1676400"/>
            <a:ext cx="8382000" cy="5029200"/>
          </a:xfrm>
        </p:spPr>
        <p:txBody>
          <a:bodyPr/>
          <a:lstStyle/>
          <a:p>
            <a:pPr eaLnBrk="1" hangingPunct="1"/>
            <a:r>
              <a:rPr lang="en-US" b="1" dirty="0"/>
              <a:t>Remind everyone that they</a:t>
            </a:r>
          </a:p>
          <a:p>
            <a:pPr lvl="1" eaLnBrk="1" hangingPunct="1"/>
            <a:r>
              <a:rPr lang="en-US" b="1" dirty="0"/>
              <a:t>Have the right to remain silent.</a:t>
            </a:r>
          </a:p>
          <a:p>
            <a:pPr lvl="1" eaLnBrk="1" hangingPunct="1"/>
            <a:r>
              <a:rPr lang="en-US" b="1" dirty="0"/>
              <a:t>Have the right to refuse to answer questions.</a:t>
            </a:r>
          </a:p>
          <a:p>
            <a:pPr lvl="1" eaLnBrk="1" hangingPunct="1"/>
            <a:r>
              <a:rPr lang="en-US" b="1" dirty="0"/>
              <a:t>Should stay calm and not flee; fleeing is seen as suspicious and can cause agents to chase and arrest them.</a:t>
            </a:r>
          </a:p>
          <a:p>
            <a:pPr lvl="1" eaLnBrk="1" hangingPunct="1"/>
            <a:r>
              <a:rPr lang="en-US" b="1" dirty="0"/>
              <a:t>Should not answer questions or sign documents without first consulting an immigration attorney.</a:t>
            </a:r>
          </a:p>
          <a:p>
            <a:pPr lvl="1" eaLnBrk="1" hangingPunct="1"/>
            <a:r>
              <a:rPr lang="en-US" b="1" dirty="0"/>
              <a:t>Must not lie to immigration agents</a:t>
            </a:r>
          </a:p>
          <a:p>
            <a:pPr eaLnBrk="1" hangingPunct="1"/>
            <a:endParaRPr lang="en-US" b="1" dirty="0"/>
          </a:p>
          <a:p>
            <a:pPr eaLnBrk="1" hangingPunct="1"/>
            <a:endParaRPr lang="en-US" b="1" dirty="0"/>
          </a:p>
          <a:p>
            <a:pPr eaLnBrk="1" hangingPunct="1"/>
            <a:endParaRPr lang="en-US" b="1" dirty="0"/>
          </a:p>
        </p:txBody>
      </p:sp>
    </p:spTree>
    <p:extLst>
      <p:ext uri="{BB962C8B-B14F-4D97-AF65-F5344CB8AC3E}">
        <p14:creationId xmlns:p14="http://schemas.microsoft.com/office/powerpoint/2010/main" val="35621114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CAB6050B-F0E2-88FF-A6E0-13B7E40777E5}"/>
              </a:ext>
            </a:extLst>
          </p:cNvPr>
          <p:cNvSpPr>
            <a:spLocks noGrp="1"/>
          </p:cNvSpPr>
          <p:nvPr>
            <p:ph type="ctrTitle"/>
          </p:nvPr>
        </p:nvSpPr>
        <p:spPr>
          <a:xfrm>
            <a:off x="685800" y="152400"/>
            <a:ext cx="7772400" cy="1371601"/>
          </a:xfrm>
        </p:spPr>
        <p:txBody>
          <a:bodyPr/>
          <a:lstStyle/>
          <a:p>
            <a:pPr eaLnBrk="1" hangingPunct="1"/>
            <a:r>
              <a:rPr lang="en-US" altLang="en-US" b="1" dirty="0"/>
              <a:t>Nat’l. Immigration Law Center</a:t>
            </a:r>
            <a:br>
              <a:rPr lang="en-US" altLang="en-US" b="1" dirty="0"/>
            </a:br>
            <a:r>
              <a:rPr lang="en-US" altLang="en-US" b="1" dirty="0"/>
              <a:t>Resources</a:t>
            </a:r>
          </a:p>
        </p:txBody>
      </p:sp>
      <p:sp>
        <p:nvSpPr>
          <p:cNvPr id="23555" name="Subtitle 2">
            <a:extLst>
              <a:ext uri="{FF2B5EF4-FFF2-40B4-BE49-F238E27FC236}">
                <a16:creationId xmlns:a16="http://schemas.microsoft.com/office/drawing/2014/main" id="{55E84623-E810-B152-8EBF-5DBD540B3B98}"/>
              </a:ext>
            </a:extLst>
          </p:cNvPr>
          <p:cNvSpPr>
            <a:spLocks noGrp="1"/>
          </p:cNvSpPr>
          <p:nvPr>
            <p:ph type="subTitle" idx="1"/>
          </p:nvPr>
        </p:nvSpPr>
        <p:spPr>
          <a:xfrm>
            <a:off x="685800" y="1714500"/>
            <a:ext cx="7772400" cy="3733800"/>
          </a:xfrm>
        </p:spPr>
        <p:txBody>
          <a:bodyPr/>
          <a:lstStyle/>
          <a:p>
            <a:pPr algn="l" eaLnBrk="1" hangingPunct="1">
              <a:lnSpc>
                <a:spcPct val="80000"/>
              </a:lnSpc>
            </a:pPr>
            <a:r>
              <a:rPr lang="en-US" altLang="en-US" sz="2800" b="1" i="1" dirty="0">
                <a:solidFill>
                  <a:srgbClr val="898989"/>
                </a:solidFill>
              </a:rPr>
              <a:t>What to Do if Immigration Comes to Your Workplace</a:t>
            </a:r>
          </a:p>
          <a:p>
            <a:pPr marL="234950" algn="l" eaLnBrk="1" hangingPunct="1">
              <a:lnSpc>
                <a:spcPct val="80000"/>
              </a:lnSpc>
            </a:pPr>
            <a:r>
              <a:rPr lang="en-US" altLang="en-US" sz="2500" b="1" dirty="0">
                <a:solidFill>
                  <a:srgbClr val="898989"/>
                </a:solidFill>
                <a:hlinkClick r:id="rId2"/>
              </a:rPr>
              <a:t>https://www.nilc.org/resources/a-guide-for-employers-what-to-do-if-immigration-comes-to-your-workplace/</a:t>
            </a:r>
            <a:endParaRPr lang="en-US" altLang="en-US" sz="2500" b="1" dirty="0">
              <a:solidFill>
                <a:srgbClr val="898989"/>
              </a:solidFill>
            </a:endParaRPr>
          </a:p>
          <a:p>
            <a:pPr algn="l" eaLnBrk="1" hangingPunct="1">
              <a:lnSpc>
                <a:spcPct val="80000"/>
              </a:lnSpc>
            </a:pPr>
            <a:endParaRPr lang="en-US" altLang="en-US" sz="2500" b="1" dirty="0">
              <a:solidFill>
                <a:srgbClr val="898989"/>
              </a:solidFill>
            </a:endParaRPr>
          </a:p>
          <a:p>
            <a:pPr algn="l" eaLnBrk="1" hangingPunct="1">
              <a:lnSpc>
                <a:spcPct val="80000"/>
              </a:lnSpc>
            </a:pPr>
            <a:r>
              <a:rPr lang="en-US" altLang="en-US" sz="2800" b="1" i="1" dirty="0">
                <a:solidFill>
                  <a:srgbClr val="898989"/>
                </a:solidFill>
              </a:rPr>
              <a:t>Warrants &amp; Subpoenas: What to Look Out for and How to Respond</a:t>
            </a:r>
          </a:p>
          <a:p>
            <a:pPr marL="234950" algn="l" eaLnBrk="1" hangingPunct="1">
              <a:lnSpc>
                <a:spcPct val="80000"/>
              </a:lnSpc>
            </a:pPr>
            <a:r>
              <a:rPr lang="en-US" altLang="en-US" sz="2500" b="1" dirty="0">
                <a:solidFill>
                  <a:srgbClr val="898989"/>
                </a:solidFill>
                <a:hlinkClick r:id="rId3"/>
              </a:rPr>
              <a:t>https://www.nilc.org/resources/warrants-and-subpoenas-facts/</a:t>
            </a:r>
            <a:endParaRPr lang="en-US" altLang="en-US" sz="2500" b="1" dirty="0">
              <a:solidFill>
                <a:srgbClr val="898989"/>
              </a:solidFill>
            </a:endParaRPr>
          </a:p>
          <a:p>
            <a:pPr algn="l" eaLnBrk="1" hangingPunct="1">
              <a:lnSpc>
                <a:spcPct val="80000"/>
              </a:lnSpc>
            </a:pPr>
            <a:endParaRPr lang="en-US" altLang="en-US" sz="2500" b="1" dirty="0">
              <a:solidFill>
                <a:srgbClr val="898989"/>
              </a:solidFill>
            </a:endParaRPr>
          </a:p>
          <a:p>
            <a:pPr algn="l" eaLnBrk="1" hangingPunct="1">
              <a:lnSpc>
                <a:spcPct val="80000"/>
              </a:lnSpc>
            </a:pPr>
            <a:endParaRPr lang="en-US" altLang="en-US" sz="2500" b="1" i="1" dirty="0">
              <a:solidFill>
                <a:srgbClr val="898989"/>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866988-9D0A-201A-5255-DC8CF50773A3}"/>
            </a:ext>
          </a:extLst>
        </p:cNvPr>
        <p:cNvGrpSpPr/>
        <p:nvPr/>
      </p:nvGrpSpPr>
      <p:grpSpPr>
        <a:xfrm>
          <a:off x="0" y="0"/>
          <a:ext cx="0" cy="0"/>
          <a:chOff x="0" y="0"/>
          <a:chExt cx="0" cy="0"/>
        </a:xfrm>
      </p:grpSpPr>
      <p:sp>
        <p:nvSpPr>
          <p:cNvPr id="23554" name="Title 1">
            <a:extLst>
              <a:ext uri="{FF2B5EF4-FFF2-40B4-BE49-F238E27FC236}">
                <a16:creationId xmlns:a16="http://schemas.microsoft.com/office/drawing/2014/main" id="{4D9BB5FD-0EB4-157C-D5CF-822D93E15420}"/>
              </a:ext>
            </a:extLst>
          </p:cNvPr>
          <p:cNvSpPr>
            <a:spLocks noGrp="1"/>
          </p:cNvSpPr>
          <p:nvPr>
            <p:ph type="ctrTitle"/>
          </p:nvPr>
        </p:nvSpPr>
        <p:spPr>
          <a:xfrm>
            <a:off x="685800" y="152400"/>
            <a:ext cx="7772400" cy="1371601"/>
          </a:xfrm>
        </p:spPr>
        <p:txBody>
          <a:bodyPr/>
          <a:lstStyle/>
          <a:p>
            <a:pPr eaLnBrk="1" hangingPunct="1"/>
            <a:r>
              <a:rPr lang="en-US" altLang="en-US" b="1" dirty="0"/>
              <a:t>CA DoJ &amp; DIR</a:t>
            </a:r>
            <a:br>
              <a:rPr lang="en-US" altLang="en-US" b="1" dirty="0"/>
            </a:br>
            <a:r>
              <a:rPr lang="en-US" altLang="en-US" b="1" dirty="0"/>
              <a:t>Resource</a:t>
            </a:r>
          </a:p>
        </p:txBody>
      </p:sp>
      <p:sp>
        <p:nvSpPr>
          <p:cNvPr id="23555" name="Subtitle 2">
            <a:extLst>
              <a:ext uri="{FF2B5EF4-FFF2-40B4-BE49-F238E27FC236}">
                <a16:creationId xmlns:a16="http://schemas.microsoft.com/office/drawing/2014/main" id="{5172576A-B3A3-4A48-F4F5-CC9CEC654ECE}"/>
              </a:ext>
            </a:extLst>
          </p:cNvPr>
          <p:cNvSpPr>
            <a:spLocks noGrp="1"/>
          </p:cNvSpPr>
          <p:nvPr>
            <p:ph type="subTitle" idx="1"/>
          </p:nvPr>
        </p:nvSpPr>
        <p:spPr>
          <a:xfrm>
            <a:off x="685800" y="1714500"/>
            <a:ext cx="7772400" cy="3733800"/>
          </a:xfrm>
        </p:spPr>
        <p:txBody>
          <a:bodyPr/>
          <a:lstStyle/>
          <a:p>
            <a:pPr algn="l" eaLnBrk="1" hangingPunct="1">
              <a:lnSpc>
                <a:spcPct val="80000"/>
              </a:lnSpc>
            </a:pPr>
            <a:r>
              <a:rPr lang="en-US" altLang="en-US" sz="2800" b="1" i="1" dirty="0">
                <a:solidFill>
                  <a:srgbClr val="898989"/>
                </a:solidFill>
              </a:rPr>
              <a:t>Immigrant Worker Protection Act</a:t>
            </a:r>
          </a:p>
          <a:p>
            <a:pPr algn="l" eaLnBrk="1" hangingPunct="1">
              <a:lnSpc>
                <a:spcPct val="80000"/>
              </a:lnSpc>
            </a:pPr>
            <a:r>
              <a:rPr lang="en-US" altLang="en-US" sz="2800" b="1" i="1" dirty="0">
                <a:solidFill>
                  <a:srgbClr val="898989"/>
                </a:solidFill>
              </a:rPr>
              <a:t>(Assembly Bill 450) Frequently Asked Questions</a:t>
            </a:r>
          </a:p>
          <a:p>
            <a:pPr algn="l" eaLnBrk="1" hangingPunct="1">
              <a:lnSpc>
                <a:spcPct val="80000"/>
              </a:lnSpc>
            </a:pPr>
            <a:r>
              <a:rPr lang="en-US" altLang="en-US" sz="2800" b="1" i="1" dirty="0">
                <a:solidFill>
                  <a:srgbClr val="898989"/>
                </a:solidFill>
              </a:rPr>
              <a:t>Updated 02/18/25</a:t>
            </a:r>
          </a:p>
          <a:p>
            <a:pPr marL="234950" algn="l" eaLnBrk="1" hangingPunct="1">
              <a:lnSpc>
                <a:spcPct val="80000"/>
              </a:lnSpc>
            </a:pPr>
            <a:r>
              <a:rPr lang="en-US" altLang="en-US" sz="2500" b="1" dirty="0">
                <a:solidFill>
                  <a:srgbClr val="898989"/>
                </a:solidFill>
                <a:hlinkClick r:id="rId2"/>
              </a:rPr>
              <a:t>https://www.dir.ca.gov/dlse/AB_450_QA.pdf</a:t>
            </a:r>
            <a:endParaRPr lang="en-US" altLang="en-US" sz="2500" b="1" dirty="0">
              <a:solidFill>
                <a:srgbClr val="898989"/>
              </a:solidFill>
            </a:endParaRPr>
          </a:p>
          <a:p>
            <a:pPr marL="234950" algn="l" eaLnBrk="1" hangingPunct="1">
              <a:lnSpc>
                <a:spcPct val="80000"/>
              </a:lnSpc>
            </a:pPr>
            <a:endParaRPr lang="en-US" altLang="en-US" sz="2500" b="1" dirty="0">
              <a:solidFill>
                <a:srgbClr val="898989"/>
              </a:solidFill>
            </a:endParaRPr>
          </a:p>
          <a:p>
            <a:pPr algn="l" eaLnBrk="1" hangingPunct="1">
              <a:lnSpc>
                <a:spcPct val="80000"/>
              </a:lnSpc>
            </a:pPr>
            <a:endParaRPr lang="en-US" altLang="en-US" sz="2500" b="1" i="1" dirty="0">
              <a:solidFill>
                <a:srgbClr val="898989"/>
              </a:solidFill>
            </a:endParaRPr>
          </a:p>
        </p:txBody>
      </p:sp>
    </p:spTree>
    <p:extLst>
      <p:ext uri="{BB962C8B-B14F-4D97-AF65-F5344CB8AC3E}">
        <p14:creationId xmlns:p14="http://schemas.microsoft.com/office/powerpoint/2010/main" val="23690533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30BB64-96D7-3FF2-263A-EAF87CA5907F}"/>
            </a:ext>
          </a:extLst>
        </p:cNvPr>
        <p:cNvGrpSpPr/>
        <p:nvPr/>
      </p:nvGrpSpPr>
      <p:grpSpPr>
        <a:xfrm>
          <a:off x="0" y="0"/>
          <a:ext cx="0" cy="0"/>
          <a:chOff x="0" y="0"/>
          <a:chExt cx="0" cy="0"/>
        </a:xfrm>
      </p:grpSpPr>
      <p:sp>
        <p:nvSpPr>
          <p:cNvPr id="16386" name="Rectangle 2">
            <a:extLst>
              <a:ext uri="{FF2B5EF4-FFF2-40B4-BE49-F238E27FC236}">
                <a16:creationId xmlns:a16="http://schemas.microsoft.com/office/drawing/2014/main" id="{DE590FD7-AF13-62C4-350B-DFED28EFD6AA}"/>
              </a:ext>
            </a:extLst>
          </p:cNvPr>
          <p:cNvSpPr>
            <a:spLocks noGrp="1"/>
          </p:cNvSpPr>
          <p:nvPr>
            <p:ph type="title"/>
          </p:nvPr>
        </p:nvSpPr>
        <p:spPr>
          <a:xfrm>
            <a:off x="457200" y="228600"/>
            <a:ext cx="8229600" cy="1371600"/>
          </a:xfrm>
        </p:spPr>
        <p:txBody>
          <a:bodyPr/>
          <a:lstStyle/>
          <a:p>
            <a:pPr eaLnBrk="1" hangingPunct="1"/>
            <a:r>
              <a:rPr lang="en-US" altLang="en-US" b="1" dirty="0"/>
              <a:t>Uninvited / Unwanted</a:t>
            </a:r>
            <a:br>
              <a:rPr lang="en-US" altLang="en-US" b="1" dirty="0"/>
            </a:br>
            <a:r>
              <a:rPr lang="en-US" altLang="en-US" b="1" dirty="0"/>
              <a:t>Members of the Public</a:t>
            </a:r>
            <a:endParaRPr lang="en-US" altLang="en-US" sz="4000" b="1" dirty="0"/>
          </a:p>
        </p:txBody>
      </p:sp>
      <p:sp>
        <p:nvSpPr>
          <p:cNvPr id="16387" name="Rectangle 3">
            <a:extLst>
              <a:ext uri="{FF2B5EF4-FFF2-40B4-BE49-F238E27FC236}">
                <a16:creationId xmlns:a16="http://schemas.microsoft.com/office/drawing/2014/main" id="{55C3A2B3-74C4-72B5-1DC9-6B5F8FC7C3E8}"/>
              </a:ext>
            </a:extLst>
          </p:cNvPr>
          <p:cNvSpPr>
            <a:spLocks noGrp="1"/>
          </p:cNvSpPr>
          <p:nvPr>
            <p:ph type="body" idx="1"/>
          </p:nvPr>
        </p:nvSpPr>
        <p:spPr>
          <a:xfrm>
            <a:off x="457200" y="1676400"/>
            <a:ext cx="8229600" cy="5105400"/>
          </a:xfrm>
        </p:spPr>
        <p:txBody>
          <a:bodyPr/>
          <a:lstStyle/>
          <a:p>
            <a:pPr eaLnBrk="1" hangingPunct="1"/>
            <a:r>
              <a:rPr lang="en-US" altLang="en-US" b="1" dirty="0"/>
              <a:t>Generally, you may bar private individuals from entering or being on your land.</a:t>
            </a:r>
          </a:p>
          <a:p>
            <a:pPr eaLnBrk="1" hangingPunct="1"/>
            <a:r>
              <a:rPr lang="en-US" altLang="en-US" b="1" dirty="0"/>
              <a:t>Without your consent, they are trespassers.</a:t>
            </a:r>
          </a:p>
          <a:p>
            <a:pPr eaLnBrk="1" hangingPunct="1"/>
            <a:r>
              <a:rPr lang="en-US" altLang="en-US" b="1" dirty="0"/>
              <a:t>Exceptions</a:t>
            </a:r>
          </a:p>
          <a:p>
            <a:pPr lvl="1"/>
            <a:r>
              <a:rPr lang="en-US" b="1" dirty="0"/>
              <a:t>A person engaging in an activity protected by the California Constitution or U.S. Constitution</a:t>
            </a:r>
          </a:p>
          <a:p>
            <a:pPr lvl="2"/>
            <a:r>
              <a:rPr lang="en-US" b="1" dirty="0"/>
              <a:t>E.g., peaceful picketing of a store located in a shopping center</a:t>
            </a:r>
          </a:p>
          <a:p>
            <a:pPr lvl="1"/>
            <a:r>
              <a:rPr lang="en-US" b="1" dirty="0"/>
              <a:t>Process servers</a:t>
            </a:r>
          </a:p>
          <a:p>
            <a:pPr lvl="1"/>
            <a:r>
              <a:rPr lang="en-US" b="1" dirty="0"/>
              <a:t>Land surveyors</a:t>
            </a:r>
          </a:p>
          <a:p>
            <a:pPr lvl="1" eaLnBrk="1" hangingPunct="1"/>
            <a:endParaRPr lang="en-US" altLang="en-US" b="1" dirty="0"/>
          </a:p>
        </p:txBody>
      </p:sp>
    </p:spTree>
    <p:extLst>
      <p:ext uri="{BB962C8B-B14F-4D97-AF65-F5344CB8AC3E}">
        <p14:creationId xmlns:p14="http://schemas.microsoft.com/office/powerpoint/2010/main" val="30303124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C85FAF98-F1A4-6ECC-5FE0-F744AD5164A0}"/>
              </a:ext>
            </a:extLst>
          </p:cNvPr>
          <p:cNvSpPr>
            <a:spLocks noGrp="1"/>
          </p:cNvSpPr>
          <p:nvPr>
            <p:ph type="title"/>
          </p:nvPr>
        </p:nvSpPr>
        <p:spPr>
          <a:xfrm>
            <a:off x="457200" y="152400"/>
            <a:ext cx="8229600" cy="1371600"/>
          </a:xfrm>
        </p:spPr>
        <p:txBody>
          <a:bodyPr/>
          <a:lstStyle/>
          <a:p>
            <a:pPr eaLnBrk="1" hangingPunct="1"/>
            <a:r>
              <a:rPr lang="en-US" altLang="en-US" b="1" dirty="0"/>
              <a:t>Uninvited / Unwanted</a:t>
            </a:r>
            <a:br>
              <a:rPr lang="en-US" altLang="en-US" b="1" dirty="0"/>
            </a:br>
            <a:r>
              <a:rPr lang="en-US" altLang="en-US" b="1" dirty="0"/>
              <a:t>Members of the Public</a:t>
            </a:r>
            <a:endParaRPr lang="en-US" altLang="en-US" sz="4000" b="1" dirty="0"/>
          </a:p>
        </p:txBody>
      </p:sp>
      <p:sp>
        <p:nvSpPr>
          <p:cNvPr id="16387" name="Rectangle 3">
            <a:extLst>
              <a:ext uri="{FF2B5EF4-FFF2-40B4-BE49-F238E27FC236}">
                <a16:creationId xmlns:a16="http://schemas.microsoft.com/office/drawing/2014/main" id="{9380E616-939A-D0A6-843E-55088B285361}"/>
              </a:ext>
            </a:extLst>
          </p:cNvPr>
          <p:cNvSpPr>
            <a:spLocks noGrp="1"/>
          </p:cNvSpPr>
          <p:nvPr>
            <p:ph type="body" idx="1"/>
          </p:nvPr>
        </p:nvSpPr>
        <p:spPr>
          <a:xfrm>
            <a:off x="533400" y="1524000"/>
            <a:ext cx="8077200" cy="5334000"/>
          </a:xfrm>
        </p:spPr>
        <p:txBody>
          <a:bodyPr/>
          <a:lstStyle/>
          <a:p>
            <a:pPr eaLnBrk="1" hangingPunct="1"/>
            <a:r>
              <a:rPr lang="en-US" altLang="en-US" b="1" dirty="0"/>
              <a:t>CA Penal Code lists dozens of types of trespass violations.</a:t>
            </a:r>
          </a:p>
          <a:p>
            <a:pPr eaLnBrk="1" hangingPunct="1"/>
            <a:r>
              <a:rPr lang="en-US" altLang="en-US" b="1" dirty="0"/>
              <a:t>For certain trespasses on </a:t>
            </a:r>
            <a:r>
              <a:rPr lang="en-US" altLang="en-US" b="1" i="1" dirty="0"/>
              <a:t>uncultivated</a:t>
            </a:r>
            <a:r>
              <a:rPr lang="en-US" altLang="en-US" b="1" dirty="0"/>
              <a:t> or </a:t>
            </a:r>
            <a:r>
              <a:rPr lang="en-US" altLang="en-US" b="1" i="1" dirty="0"/>
              <a:t>unfenced</a:t>
            </a:r>
            <a:r>
              <a:rPr lang="en-US" altLang="en-US" b="1" dirty="0"/>
              <a:t> land to be Penal Code violations,  it must be posted.</a:t>
            </a:r>
          </a:p>
          <a:p>
            <a:pPr eaLnBrk="1" hangingPunct="1"/>
            <a:r>
              <a:rPr lang="en-US" b="1" dirty="0"/>
              <a:t>A </a:t>
            </a:r>
            <a:r>
              <a:rPr lang="en-US" b="1" i="1" dirty="0"/>
              <a:t>No Trespassing </a:t>
            </a:r>
            <a:r>
              <a:rPr lang="en-US" b="1" dirty="0"/>
              <a:t>sign must be posted at least three to each mile along its boundary and at each entrance road or trail.</a:t>
            </a:r>
            <a:endParaRPr lang="en-US" altLang="en-US" b="1" dirty="0"/>
          </a:p>
          <a:p>
            <a:pPr eaLnBrk="1" hangingPunct="1"/>
            <a:r>
              <a:rPr lang="en-US" altLang="en-US" b="1" dirty="0"/>
              <a:t>Cultivated or fenced land needn’t be posted, but it’s a good practice to post it anyway.</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C59D96A9-64A4-8407-67B3-BD8A04A6ECDD}"/>
              </a:ext>
            </a:extLst>
          </p:cNvPr>
          <p:cNvSpPr>
            <a:spLocks noGrp="1"/>
          </p:cNvSpPr>
          <p:nvPr>
            <p:ph type="title"/>
          </p:nvPr>
        </p:nvSpPr>
        <p:spPr>
          <a:xfrm>
            <a:off x="457200" y="152400"/>
            <a:ext cx="8229600" cy="838200"/>
          </a:xfrm>
        </p:spPr>
        <p:txBody>
          <a:bodyPr/>
          <a:lstStyle/>
          <a:p>
            <a:pPr eaLnBrk="1" hangingPunct="1"/>
            <a:r>
              <a:rPr lang="en-US" altLang="en-US" b="1" dirty="0"/>
              <a:t>Invited Members of the Public</a:t>
            </a:r>
          </a:p>
        </p:txBody>
      </p:sp>
      <p:sp>
        <p:nvSpPr>
          <p:cNvPr id="19459" name="Content Placeholder 2">
            <a:extLst>
              <a:ext uri="{FF2B5EF4-FFF2-40B4-BE49-F238E27FC236}">
                <a16:creationId xmlns:a16="http://schemas.microsoft.com/office/drawing/2014/main" id="{73C7BF2B-AFB5-9F22-385A-D122519DF8D4}"/>
              </a:ext>
            </a:extLst>
          </p:cNvPr>
          <p:cNvSpPr>
            <a:spLocks noGrp="1"/>
          </p:cNvSpPr>
          <p:nvPr>
            <p:ph idx="1"/>
          </p:nvPr>
        </p:nvSpPr>
        <p:spPr>
          <a:xfrm>
            <a:off x="457200" y="990600"/>
            <a:ext cx="8229600" cy="5440363"/>
          </a:xfrm>
        </p:spPr>
        <p:txBody>
          <a:bodyPr/>
          <a:lstStyle/>
          <a:p>
            <a:pPr eaLnBrk="1" hangingPunct="1"/>
            <a:r>
              <a:rPr lang="en-US" altLang="en-US" b="1" dirty="0"/>
              <a:t>E.g., vendors, customers, tour groups</a:t>
            </a:r>
          </a:p>
          <a:p>
            <a:r>
              <a:rPr lang="en-US" b="1" dirty="0"/>
              <a:t>Control their access</a:t>
            </a:r>
          </a:p>
          <a:p>
            <a:r>
              <a:rPr lang="en-US" b="1" dirty="0"/>
              <a:t>Designate areas that are open or closed to the public</a:t>
            </a:r>
          </a:p>
          <a:p>
            <a:r>
              <a:rPr lang="en-US" b="1" dirty="0"/>
              <a:t>Signage</a:t>
            </a:r>
          </a:p>
          <a:p>
            <a:r>
              <a:rPr lang="en-US" b="1" dirty="0"/>
              <a:t>Consider</a:t>
            </a:r>
          </a:p>
          <a:p>
            <a:pPr lvl="1"/>
            <a:r>
              <a:rPr lang="en-US" b="1" dirty="0"/>
              <a:t>Using an agreement and liability release</a:t>
            </a:r>
          </a:p>
          <a:p>
            <a:pPr lvl="1"/>
            <a:r>
              <a:rPr lang="en-US" b="1" dirty="0"/>
              <a:t>Forbidding the use of image-capture devices or limiting the use of captured images</a:t>
            </a:r>
          </a:p>
          <a:p>
            <a:pPr eaLnBrk="1" hangingPunct="1"/>
            <a:endParaRPr lang="en-US" altLang="en-US" b="1"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C05B6B-CDE5-1800-ADBD-9676FE1CC055}"/>
            </a:ext>
          </a:extLst>
        </p:cNvPr>
        <p:cNvGrpSpPr/>
        <p:nvPr/>
      </p:nvGrpSpPr>
      <p:grpSpPr>
        <a:xfrm>
          <a:off x="0" y="0"/>
          <a:ext cx="0" cy="0"/>
          <a:chOff x="0" y="0"/>
          <a:chExt cx="0" cy="0"/>
        </a:xfrm>
      </p:grpSpPr>
      <p:sp>
        <p:nvSpPr>
          <p:cNvPr id="19458" name="Title 1">
            <a:extLst>
              <a:ext uri="{FF2B5EF4-FFF2-40B4-BE49-F238E27FC236}">
                <a16:creationId xmlns:a16="http://schemas.microsoft.com/office/drawing/2014/main" id="{6C935421-6B99-8111-69FA-C65E4E7D943A}"/>
              </a:ext>
            </a:extLst>
          </p:cNvPr>
          <p:cNvSpPr>
            <a:spLocks noGrp="1"/>
          </p:cNvSpPr>
          <p:nvPr>
            <p:ph type="title"/>
          </p:nvPr>
        </p:nvSpPr>
        <p:spPr>
          <a:xfrm>
            <a:off x="457200" y="274638"/>
            <a:ext cx="8229600" cy="944562"/>
          </a:xfrm>
        </p:spPr>
        <p:txBody>
          <a:bodyPr/>
          <a:lstStyle/>
          <a:p>
            <a:pPr eaLnBrk="1" hangingPunct="1"/>
            <a:r>
              <a:rPr lang="en-US" altLang="en-US" b="1" dirty="0"/>
              <a:t>Tips</a:t>
            </a:r>
          </a:p>
        </p:txBody>
      </p:sp>
      <p:sp>
        <p:nvSpPr>
          <p:cNvPr id="19459" name="Content Placeholder 2">
            <a:extLst>
              <a:ext uri="{FF2B5EF4-FFF2-40B4-BE49-F238E27FC236}">
                <a16:creationId xmlns:a16="http://schemas.microsoft.com/office/drawing/2014/main" id="{7DB78E98-69C3-FFAA-18E6-536AB0CE404A}"/>
              </a:ext>
            </a:extLst>
          </p:cNvPr>
          <p:cNvSpPr>
            <a:spLocks noGrp="1"/>
          </p:cNvSpPr>
          <p:nvPr>
            <p:ph idx="1"/>
          </p:nvPr>
        </p:nvSpPr>
        <p:spPr>
          <a:xfrm>
            <a:off x="304800" y="1219200"/>
            <a:ext cx="8610600" cy="5486400"/>
          </a:xfrm>
        </p:spPr>
        <p:txBody>
          <a:bodyPr/>
          <a:lstStyle/>
          <a:p>
            <a:pPr eaLnBrk="1" hangingPunct="1"/>
            <a:r>
              <a:rPr lang="en-US" altLang="en-US" b="1" dirty="0"/>
              <a:t>Be proactive/prepared.</a:t>
            </a:r>
          </a:p>
          <a:p>
            <a:pPr eaLnBrk="1" hangingPunct="1"/>
            <a:r>
              <a:rPr lang="en-US" altLang="en-US" b="1" dirty="0"/>
              <a:t>Be as compliant as possible.</a:t>
            </a:r>
          </a:p>
          <a:p>
            <a:pPr eaLnBrk="1" hangingPunct="1"/>
            <a:r>
              <a:rPr lang="en-US" altLang="en-US" b="1" dirty="0"/>
              <a:t>Have required documents on file and notices posted.</a:t>
            </a:r>
          </a:p>
          <a:p>
            <a:pPr eaLnBrk="1" hangingPunct="1"/>
            <a:r>
              <a:rPr lang="en-US" altLang="en-US" b="1" dirty="0"/>
              <a:t>Weigh whether to voluntarily consent to access.</a:t>
            </a:r>
          </a:p>
          <a:p>
            <a:pPr lvl="1" eaLnBrk="1" hangingPunct="1"/>
            <a:r>
              <a:rPr lang="en-US" altLang="en-US" b="1" dirty="0"/>
              <a:t>For non-immigration entries only</a:t>
            </a:r>
          </a:p>
          <a:p>
            <a:pPr eaLnBrk="1" hangingPunct="1"/>
            <a:r>
              <a:rPr lang="en-US" altLang="en-US" b="1" dirty="0"/>
              <a:t>Company Policy</a:t>
            </a:r>
          </a:p>
          <a:p>
            <a:pPr lvl="1" eaLnBrk="1" hangingPunct="1"/>
            <a:r>
              <a:rPr lang="en-US" altLang="en-US" b="1" dirty="0"/>
              <a:t>Control visitation</a:t>
            </a:r>
          </a:p>
          <a:p>
            <a:pPr lvl="1" eaLnBrk="1" hangingPunct="1"/>
            <a:r>
              <a:rPr lang="en-US" altLang="en-US" b="1" dirty="0"/>
              <a:t>Ban solicitations</a:t>
            </a:r>
          </a:p>
          <a:p>
            <a:pPr lvl="1" eaLnBrk="1" hangingPunct="1"/>
            <a:r>
              <a:rPr lang="en-US" altLang="en-US" b="1" dirty="0"/>
              <a:t>Ban subcontracting by FLCs</a:t>
            </a:r>
          </a:p>
        </p:txBody>
      </p:sp>
    </p:spTree>
    <p:extLst>
      <p:ext uri="{BB962C8B-B14F-4D97-AF65-F5344CB8AC3E}">
        <p14:creationId xmlns:p14="http://schemas.microsoft.com/office/powerpoint/2010/main" val="14364329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6D688A62-7D72-56CC-8DA1-27D7AC86AA08}"/>
              </a:ext>
            </a:extLst>
          </p:cNvPr>
          <p:cNvSpPr>
            <a:spLocks noGrp="1"/>
          </p:cNvSpPr>
          <p:nvPr>
            <p:ph type="title"/>
          </p:nvPr>
        </p:nvSpPr>
        <p:spPr/>
        <p:txBody>
          <a:bodyPr/>
          <a:lstStyle/>
          <a:p>
            <a:pPr eaLnBrk="1" hangingPunct="1"/>
            <a:r>
              <a:rPr lang="en-US" altLang="en-US" sz="4800" b="1" dirty="0"/>
              <a:t>Tips</a:t>
            </a:r>
            <a:endParaRPr lang="en-US" altLang="en-US" sz="4800" dirty="0"/>
          </a:p>
        </p:txBody>
      </p:sp>
      <p:sp>
        <p:nvSpPr>
          <p:cNvPr id="20483" name="Content Placeholder 2">
            <a:extLst>
              <a:ext uri="{FF2B5EF4-FFF2-40B4-BE49-F238E27FC236}">
                <a16:creationId xmlns:a16="http://schemas.microsoft.com/office/drawing/2014/main" id="{0C3147F0-29BC-23AD-4AC1-084C7A806643}"/>
              </a:ext>
            </a:extLst>
          </p:cNvPr>
          <p:cNvSpPr>
            <a:spLocks noGrp="1"/>
          </p:cNvSpPr>
          <p:nvPr>
            <p:ph idx="1"/>
          </p:nvPr>
        </p:nvSpPr>
        <p:spPr>
          <a:xfrm>
            <a:off x="457200" y="1600200"/>
            <a:ext cx="8229600" cy="4876800"/>
          </a:xfrm>
        </p:spPr>
        <p:txBody>
          <a:bodyPr/>
          <a:lstStyle/>
          <a:p>
            <a:pPr eaLnBrk="1" hangingPunct="1">
              <a:lnSpc>
                <a:spcPct val="90000"/>
              </a:lnSpc>
            </a:pPr>
            <a:r>
              <a:rPr lang="en-US" altLang="en-US" b="1" dirty="0"/>
              <a:t>Supervisors</a:t>
            </a:r>
          </a:p>
          <a:p>
            <a:pPr lvl="1" eaLnBrk="1" hangingPunct="1">
              <a:lnSpc>
                <a:spcPct val="90000"/>
              </a:lnSpc>
            </a:pPr>
            <a:r>
              <a:rPr lang="en-US" altLang="en-US" b="1" dirty="0"/>
              <a:t>Train them on company policy.</a:t>
            </a:r>
          </a:p>
          <a:p>
            <a:pPr lvl="1" eaLnBrk="1" hangingPunct="1">
              <a:lnSpc>
                <a:spcPct val="90000"/>
              </a:lnSpc>
            </a:pPr>
            <a:r>
              <a:rPr lang="en-US" altLang="en-US" b="1" dirty="0"/>
              <a:t>Engage all visitors immediately (go to them).</a:t>
            </a:r>
          </a:p>
          <a:p>
            <a:pPr lvl="1" eaLnBrk="1" hangingPunct="1">
              <a:lnSpc>
                <a:spcPct val="90000"/>
              </a:lnSpc>
            </a:pPr>
            <a:r>
              <a:rPr lang="en-US" altLang="en-US" b="1" dirty="0"/>
              <a:t>Have them wait outside the property.</a:t>
            </a:r>
          </a:p>
          <a:p>
            <a:pPr lvl="1" eaLnBrk="1" hangingPunct="1">
              <a:lnSpc>
                <a:spcPct val="90000"/>
              </a:lnSpc>
            </a:pPr>
            <a:r>
              <a:rPr lang="en-US" altLang="en-US" b="1" dirty="0"/>
              <a:t>Call the owner/manager immediately.</a:t>
            </a:r>
          </a:p>
          <a:p>
            <a:pPr lvl="1" eaLnBrk="1" hangingPunct="1">
              <a:lnSpc>
                <a:spcPct val="90000"/>
              </a:lnSpc>
            </a:pPr>
            <a:r>
              <a:rPr lang="en-US" altLang="en-US" b="1" dirty="0"/>
              <a:t>Note date/time/place.</a:t>
            </a:r>
          </a:p>
          <a:p>
            <a:pPr lvl="1" eaLnBrk="1" hangingPunct="1">
              <a:lnSpc>
                <a:spcPct val="90000"/>
              </a:lnSpc>
            </a:pPr>
            <a:r>
              <a:rPr lang="en-US" altLang="en-US" b="1" dirty="0"/>
              <a:t>Get business cards/names/license numbers.</a:t>
            </a:r>
          </a:p>
          <a:p>
            <a:pPr lvl="1" eaLnBrk="1" hangingPunct="1">
              <a:lnSpc>
                <a:spcPct val="90000"/>
              </a:lnSpc>
            </a:pPr>
            <a:r>
              <a:rPr lang="en-US" altLang="en-US" b="1" dirty="0"/>
              <a:t>If non-compliant, do not physically restrain the visitor(s).</a:t>
            </a:r>
          </a:p>
          <a:p>
            <a:pPr lvl="1" eaLnBrk="1" hangingPunct="1">
              <a:lnSpc>
                <a:spcPct val="90000"/>
              </a:lnSpc>
            </a:pPr>
            <a:r>
              <a:rPr lang="en-US" altLang="en-US" b="1" dirty="0"/>
              <a:t>If appropriate, contact local law enforcement.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AF3FDD-758C-E3BD-8CC1-E3B08053C9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093988-09B2-55AD-886B-FF12FB2B1587}"/>
              </a:ext>
            </a:extLst>
          </p:cNvPr>
          <p:cNvSpPr>
            <a:spLocks noGrp="1"/>
          </p:cNvSpPr>
          <p:nvPr>
            <p:ph type="title"/>
          </p:nvPr>
        </p:nvSpPr>
        <p:spPr>
          <a:xfrm>
            <a:off x="457200" y="0"/>
            <a:ext cx="8229600" cy="990600"/>
          </a:xfrm>
        </p:spPr>
        <p:txBody>
          <a:bodyPr/>
          <a:lstStyle/>
          <a:p>
            <a:r>
              <a:rPr lang="en-US" b="1" dirty="0"/>
              <a:t>Who Might Seek Access?</a:t>
            </a:r>
          </a:p>
        </p:txBody>
      </p:sp>
      <p:sp>
        <p:nvSpPr>
          <p:cNvPr id="3" name="Content Placeholder 2">
            <a:extLst>
              <a:ext uri="{FF2B5EF4-FFF2-40B4-BE49-F238E27FC236}">
                <a16:creationId xmlns:a16="http://schemas.microsoft.com/office/drawing/2014/main" id="{4272AF63-EEC2-C337-D4F1-1E5915C00170}"/>
              </a:ext>
            </a:extLst>
          </p:cNvPr>
          <p:cNvSpPr>
            <a:spLocks noGrp="1"/>
          </p:cNvSpPr>
          <p:nvPr>
            <p:ph idx="1"/>
          </p:nvPr>
        </p:nvSpPr>
        <p:spPr>
          <a:xfrm>
            <a:off x="457200" y="914400"/>
            <a:ext cx="8229600" cy="5943600"/>
          </a:xfrm>
        </p:spPr>
        <p:txBody>
          <a:bodyPr/>
          <a:lstStyle/>
          <a:p>
            <a:r>
              <a:rPr lang="en-US" b="1" dirty="0"/>
              <a:t>Uninvited / Unwanted Visitors</a:t>
            </a:r>
          </a:p>
          <a:p>
            <a:pPr lvl="1"/>
            <a:r>
              <a:rPr lang="en-US" b="1" dirty="0"/>
              <a:t>Government agencies</a:t>
            </a:r>
          </a:p>
          <a:p>
            <a:pPr lvl="2"/>
            <a:r>
              <a:rPr lang="en-US" sz="2600" b="1" dirty="0"/>
              <a:t>Employment law enforcers</a:t>
            </a:r>
          </a:p>
          <a:p>
            <a:pPr lvl="2"/>
            <a:r>
              <a:rPr lang="en-US" sz="2600" b="1" dirty="0"/>
              <a:t>Immigration law enforcers</a:t>
            </a:r>
          </a:p>
          <a:p>
            <a:pPr lvl="1"/>
            <a:r>
              <a:rPr lang="en-US" b="1" dirty="0"/>
              <a:t>Certain Members of the Public</a:t>
            </a:r>
          </a:p>
          <a:p>
            <a:pPr lvl="2" eaLnBrk="1" hangingPunct="1"/>
            <a:r>
              <a:rPr lang="en-US" altLang="en-US" sz="2600" b="1" dirty="0"/>
              <a:t>Legal Aid Services (e.g., CRLA)</a:t>
            </a:r>
          </a:p>
          <a:p>
            <a:pPr lvl="2" eaLnBrk="1" hangingPunct="1"/>
            <a:r>
              <a:rPr lang="en-US" altLang="en-US" sz="2600" b="1" dirty="0"/>
              <a:t>Labor Union Agents (e.g., UFW, UF&amp;CW)</a:t>
            </a:r>
          </a:p>
          <a:p>
            <a:pPr lvl="2" eaLnBrk="1" hangingPunct="1"/>
            <a:r>
              <a:rPr lang="en-US" altLang="en-US" sz="2600" b="1" dirty="0"/>
              <a:t>Private Attorneys</a:t>
            </a:r>
          </a:p>
          <a:p>
            <a:pPr lvl="2" eaLnBrk="1" hangingPunct="1"/>
            <a:r>
              <a:rPr lang="en-US" altLang="en-US" sz="2600" b="1" dirty="0"/>
              <a:t>Private Investigators</a:t>
            </a:r>
          </a:p>
          <a:p>
            <a:pPr lvl="2" eaLnBrk="1" hangingPunct="1"/>
            <a:r>
              <a:rPr lang="en-US" altLang="en-US" sz="2600" b="1" dirty="0"/>
              <a:t>Private Consultants</a:t>
            </a:r>
          </a:p>
          <a:p>
            <a:pPr lvl="2" eaLnBrk="1" hangingPunct="1"/>
            <a:r>
              <a:rPr lang="en-US" altLang="en-US" sz="2600" b="1" dirty="0"/>
              <a:t>News Media Reporters</a:t>
            </a:r>
          </a:p>
          <a:p>
            <a:pPr lvl="2" eaLnBrk="1" hangingPunct="1"/>
            <a:r>
              <a:rPr lang="en-US" altLang="en-US" sz="2600" b="1" dirty="0"/>
              <a:t>Legislators and their staff</a:t>
            </a:r>
            <a:endParaRPr lang="en-US" sz="2600" b="1" dirty="0"/>
          </a:p>
          <a:p>
            <a:pPr marL="457200" lvl="1" indent="0">
              <a:buNone/>
            </a:pPr>
            <a:endParaRPr lang="en-US" dirty="0"/>
          </a:p>
          <a:p>
            <a:pPr lvl="1"/>
            <a:endParaRPr lang="en-US" dirty="0"/>
          </a:p>
          <a:p>
            <a:endParaRPr lang="en-US" dirty="0"/>
          </a:p>
        </p:txBody>
      </p:sp>
    </p:spTree>
    <p:extLst>
      <p:ext uri="{BB962C8B-B14F-4D97-AF65-F5344CB8AC3E}">
        <p14:creationId xmlns:p14="http://schemas.microsoft.com/office/powerpoint/2010/main" val="54126157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31F4F3-A5F3-3681-BD38-B86919897B01}"/>
            </a:ext>
          </a:extLst>
        </p:cNvPr>
        <p:cNvGrpSpPr/>
        <p:nvPr/>
      </p:nvGrpSpPr>
      <p:grpSpPr>
        <a:xfrm>
          <a:off x="0" y="0"/>
          <a:ext cx="0" cy="0"/>
          <a:chOff x="0" y="0"/>
          <a:chExt cx="0" cy="0"/>
        </a:xfrm>
      </p:grpSpPr>
      <p:sp>
        <p:nvSpPr>
          <p:cNvPr id="23554" name="Title 1">
            <a:extLst>
              <a:ext uri="{FF2B5EF4-FFF2-40B4-BE49-F238E27FC236}">
                <a16:creationId xmlns:a16="http://schemas.microsoft.com/office/drawing/2014/main" id="{050E47D5-20B5-E053-6D86-A68C719D7E46}"/>
              </a:ext>
            </a:extLst>
          </p:cNvPr>
          <p:cNvSpPr>
            <a:spLocks noGrp="1"/>
          </p:cNvSpPr>
          <p:nvPr>
            <p:ph type="ctrTitle"/>
          </p:nvPr>
        </p:nvSpPr>
        <p:spPr>
          <a:xfrm>
            <a:off x="685800" y="1143000"/>
            <a:ext cx="7772400" cy="1470025"/>
          </a:xfrm>
        </p:spPr>
        <p:txBody>
          <a:bodyPr/>
          <a:lstStyle/>
          <a:p>
            <a:pPr eaLnBrk="1" hangingPunct="1"/>
            <a:r>
              <a:rPr lang="en-US" altLang="en-US" sz="6000" b="1" dirty="0"/>
              <a:t>QUESTIONS?</a:t>
            </a:r>
          </a:p>
        </p:txBody>
      </p:sp>
      <p:sp>
        <p:nvSpPr>
          <p:cNvPr id="23555" name="Subtitle 2">
            <a:extLst>
              <a:ext uri="{FF2B5EF4-FFF2-40B4-BE49-F238E27FC236}">
                <a16:creationId xmlns:a16="http://schemas.microsoft.com/office/drawing/2014/main" id="{909CFDD5-9F1F-2EEB-9D25-685B00E9F88B}"/>
              </a:ext>
            </a:extLst>
          </p:cNvPr>
          <p:cNvSpPr>
            <a:spLocks noGrp="1"/>
          </p:cNvSpPr>
          <p:nvPr>
            <p:ph type="subTitle" idx="1"/>
          </p:nvPr>
        </p:nvSpPr>
        <p:spPr>
          <a:xfrm>
            <a:off x="1371600" y="3733800"/>
            <a:ext cx="6400800" cy="2438400"/>
          </a:xfrm>
        </p:spPr>
        <p:txBody>
          <a:bodyPr/>
          <a:lstStyle/>
          <a:p>
            <a:pPr eaLnBrk="1" hangingPunct="1">
              <a:lnSpc>
                <a:spcPct val="80000"/>
              </a:lnSpc>
            </a:pPr>
            <a:endParaRPr lang="en-US" altLang="en-US" sz="2500">
              <a:solidFill>
                <a:srgbClr val="898989"/>
              </a:solidFill>
            </a:endParaRPr>
          </a:p>
        </p:txBody>
      </p:sp>
    </p:spTree>
    <p:extLst>
      <p:ext uri="{BB962C8B-B14F-4D97-AF65-F5344CB8AC3E}">
        <p14:creationId xmlns:p14="http://schemas.microsoft.com/office/powerpoint/2010/main" val="23463128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a:extLst>
              <a:ext uri="{FF2B5EF4-FFF2-40B4-BE49-F238E27FC236}">
                <a16:creationId xmlns:a16="http://schemas.microsoft.com/office/drawing/2014/main" id="{63C6173B-0C18-82E6-77C5-3AD579FB6234}"/>
              </a:ext>
            </a:extLst>
          </p:cNvPr>
          <p:cNvSpPr>
            <a:spLocks noGrp="1"/>
          </p:cNvSpPr>
          <p:nvPr>
            <p:ph type="title"/>
          </p:nvPr>
        </p:nvSpPr>
        <p:spPr>
          <a:xfrm>
            <a:off x="457200" y="304800"/>
            <a:ext cx="8229600" cy="1371600"/>
          </a:xfrm>
        </p:spPr>
        <p:txBody>
          <a:bodyPr/>
          <a:lstStyle/>
          <a:p>
            <a:pPr eaLnBrk="1" hangingPunct="1"/>
            <a:r>
              <a:rPr lang="en-US" altLang="en-US" b="1" dirty="0"/>
              <a:t>Who Are the</a:t>
            </a:r>
            <a:br>
              <a:rPr lang="en-US" altLang="en-US" b="1" dirty="0"/>
            </a:br>
            <a:r>
              <a:rPr lang="en-US" altLang="en-US" b="1" dirty="0"/>
              <a:t>Government Enforcers?</a:t>
            </a:r>
          </a:p>
        </p:txBody>
      </p:sp>
      <p:sp>
        <p:nvSpPr>
          <p:cNvPr id="3075" name="Content Placeholder 2">
            <a:extLst>
              <a:ext uri="{FF2B5EF4-FFF2-40B4-BE49-F238E27FC236}">
                <a16:creationId xmlns:a16="http://schemas.microsoft.com/office/drawing/2014/main" id="{9FA95396-10A5-495F-95D8-4D1CA7168B1F}"/>
              </a:ext>
            </a:extLst>
          </p:cNvPr>
          <p:cNvSpPr>
            <a:spLocks noGrp="1"/>
          </p:cNvSpPr>
          <p:nvPr>
            <p:ph idx="1"/>
          </p:nvPr>
        </p:nvSpPr>
        <p:spPr>
          <a:xfrm>
            <a:off x="381000" y="1676400"/>
            <a:ext cx="8229600" cy="4144963"/>
          </a:xfrm>
        </p:spPr>
        <p:txBody>
          <a:bodyPr/>
          <a:lstStyle/>
          <a:p>
            <a:pPr eaLnBrk="1" hangingPunct="1">
              <a:buFont typeface="Arial" panose="020B0604020202020204" pitchFamily="34" charset="0"/>
              <a:buNone/>
            </a:pPr>
            <a:r>
              <a:rPr lang="en-US" altLang="en-US" b="1" dirty="0"/>
              <a:t>		</a:t>
            </a:r>
          </a:p>
          <a:p>
            <a:pPr algn="ctr" eaLnBrk="1" hangingPunct="1">
              <a:buFont typeface="Arial" panose="020B0604020202020204" pitchFamily="34" charset="0"/>
              <a:buNone/>
            </a:pPr>
            <a:endParaRPr lang="en-US" altLang="en-US" b="1" dirty="0"/>
          </a:p>
          <a:p>
            <a:pPr algn="ctr" eaLnBrk="1" hangingPunct="1">
              <a:buFont typeface="Arial" panose="020B0604020202020204" pitchFamily="34" charset="0"/>
              <a:buNone/>
            </a:pPr>
            <a:r>
              <a:rPr lang="en-US" altLang="en-US" sz="4800" b="1" dirty="0"/>
              <a:t>California</a:t>
            </a:r>
            <a:endParaRPr lang="en-US" altLang="en-US" sz="4400"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A54D36A6-110B-8D59-83B4-90BC5F99EE28}"/>
              </a:ext>
            </a:extLst>
          </p:cNvPr>
          <p:cNvSpPr>
            <a:spLocks noGrp="1"/>
          </p:cNvSpPr>
          <p:nvPr>
            <p:ph type="title"/>
          </p:nvPr>
        </p:nvSpPr>
        <p:spPr>
          <a:xfrm>
            <a:off x="457200" y="76200"/>
            <a:ext cx="8229600" cy="1143000"/>
          </a:xfrm>
        </p:spPr>
        <p:txBody>
          <a:bodyPr/>
          <a:lstStyle/>
          <a:p>
            <a:pPr eaLnBrk="1" hangingPunct="1"/>
            <a:r>
              <a:rPr lang="en-US" altLang="en-US" sz="4000" b="1" dirty="0"/>
              <a:t>Division of</a:t>
            </a:r>
            <a:br>
              <a:rPr lang="en-US" altLang="en-US" sz="4000" b="1" dirty="0"/>
            </a:br>
            <a:r>
              <a:rPr lang="en-US" altLang="en-US" sz="4000" b="1" dirty="0"/>
              <a:t>Labor Standards Enforcement</a:t>
            </a:r>
          </a:p>
        </p:txBody>
      </p:sp>
      <p:sp>
        <p:nvSpPr>
          <p:cNvPr id="4099" name="Rectangle 3">
            <a:extLst>
              <a:ext uri="{FF2B5EF4-FFF2-40B4-BE49-F238E27FC236}">
                <a16:creationId xmlns:a16="http://schemas.microsoft.com/office/drawing/2014/main" id="{C86031CC-8B4D-136A-71FC-0D88457E05FE}"/>
              </a:ext>
            </a:extLst>
          </p:cNvPr>
          <p:cNvSpPr>
            <a:spLocks noGrp="1"/>
          </p:cNvSpPr>
          <p:nvPr>
            <p:ph type="body" idx="1"/>
          </p:nvPr>
        </p:nvSpPr>
        <p:spPr>
          <a:xfrm>
            <a:off x="457200" y="1295400"/>
            <a:ext cx="8229600" cy="5562600"/>
          </a:xfrm>
        </p:spPr>
        <p:txBody>
          <a:bodyPr/>
          <a:lstStyle/>
          <a:p>
            <a:pPr eaLnBrk="1" hangingPunct="1">
              <a:lnSpc>
                <a:spcPct val="90000"/>
              </a:lnSpc>
            </a:pPr>
            <a:r>
              <a:rPr lang="en-US" altLang="en-US" b="1" dirty="0"/>
              <a:t>aka Office of the Labor Commissioner</a:t>
            </a:r>
          </a:p>
          <a:p>
            <a:pPr eaLnBrk="1" hangingPunct="1">
              <a:lnSpc>
                <a:spcPct val="90000"/>
              </a:lnSpc>
            </a:pPr>
            <a:r>
              <a:rPr lang="en-US" altLang="en-US" b="1" dirty="0"/>
              <a:t>Under Dept. of Industrial Relations (DIR)</a:t>
            </a:r>
          </a:p>
          <a:p>
            <a:pPr eaLnBrk="1" hangingPunct="1">
              <a:lnSpc>
                <a:spcPct val="90000"/>
              </a:lnSpc>
            </a:pPr>
            <a:r>
              <a:rPr lang="en-US" altLang="en-US" b="1" dirty="0"/>
              <a:t>Enforces California’s minimum employment standards (e.g., wage-and-hour laws, IWC wage orders) and FLC laws</a:t>
            </a:r>
          </a:p>
          <a:p>
            <a:pPr eaLnBrk="1" hangingPunct="1">
              <a:lnSpc>
                <a:spcPct val="90000"/>
              </a:lnSpc>
            </a:pPr>
            <a:r>
              <a:rPr lang="en-US" altLang="en-US" b="1" dirty="0"/>
              <a:t>Adjudicates wage claims</a:t>
            </a:r>
          </a:p>
          <a:p>
            <a:pPr eaLnBrk="1" hangingPunct="1">
              <a:lnSpc>
                <a:spcPct val="90000"/>
              </a:lnSpc>
            </a:pPr>
            <a:r>
              <a:rPr lang="en-US" altLang="en-US" b="1" dirty="0"/>
              <a:t>Investigates discrimination and retaliation complaints about exercising employee rights</a:t>
            </a:r>
          </a:p>
          <a:p>
            <a:pPr eaLnBrk="1" hangingPunct="1">
              <a:lnSpc>
                <a:spcPct val="90000"/>
              </a:lnSpc>
            </a:pPr>
            <a:r>
              <a:rPr lang="en-US" altLang="en-US" b="1" dirty="0"/>
              <a:t>Includes</a:t>
            </a:r>
          </a:p>
          <a:p>
            <a:pPr lvl="1" eaLnBrk="1" hangingPunct="1">
              <a:lnSpc>
                <a:spcPct val="90000"/>
              </a:lnSpc>
            </a:pPr>
            <a:r>
              <a:rPr lang="en-US" altLang="en-US" b="1" dirty="0"/>
              <a:t>Bureau of Field Enforcement—onsite inspections</a:t>
            </a:r>
          </a:p>
          <a:p>
            <a:pPr lvl="1" eaLnBrk="1" hangingPunct="1">
              <a:lnSpc>
                <a:spcPct val="90000"/>
              </a:lnSpc>
            </a:pPr>
            <a:r>
              <a:rPr lang="en-US" altLang="en-US" b="1" dirty="0"/>
              <a:t>Retaliation Complaint Investigation Unit (RCI)</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B9C86A0B-5675-E63E-DF00-E0FF2B5B481F}"/>
              </a:ext>
            </a:extLst>
          </p:cNvPr>
          <p:cNvSpPr>
            <a:spLocks noGrp="1"/>
          </p:cNvSpPr>
          <p:nvPr>
            <p:ph type="title"/>
          </p:nvPr>
        </p:nvSpPr>
        <p:spPr/>
        <p:txBody>
          <a:bodyPr/>
          <a:lstStyle/>
          <a:p>
            <a:pPr eaLnBrk="1" hangingPunct="1"/>
            <a:r>
              <a:rPr lang="en-US" altLang="en-US" sz="4000" b="1"/>
              <a:t>Division of</a:t>
            </a:r>
            <a:br>
              <a:rPr lang="en-US" altLang="en-US" sz="4000" b="1"/>
            </a:br>
            <a:r>
              <a:rPr lang="en-US" altLang="en-US" sz="4000" b="1"/>
              <a:t>Occupational Safety and Health</a:t>
            </a:r>
          </a:p>
        </p:txBody>
      </p:sp>
      <p:sp>
        <p:nvSpPr>
          <p:cNvPr id="5123" name="Content Placeholder 2">
            <a:extLst>
              <a:ext uri="{FF2B5EF4-FFF2-40B4-BE49-F238E27FC236}">
                <a16:creationId xmlns:a16="http://schemas.microsoft.com/office/drawing/2014/main" id="{488772DF-91E1-E4D7-87DE-E7D858F7D7F6}"/>
              </a:ext>
            </a:extLst>
          </p:cNvPr>
          <p:cNvSpPr>
            <a:spLocks noGrp="1"/>
          </p:cNvSpPr>
          <p:nvPr>
            <p:ph idx="1"/>
          </p:nvPr>
        </p:nvSpPr>
        <p:spPr>
          <a:xfrm>
            <a:off x="457200" y="2133600"/>
            <a:ext cx="8229600" cy="4343400"/>
          </a:xfrm>
        </p:spPr>
        <p:txBody>
          <a:bodyPr/>
          <a:lstStyle/>
          <a:p>
            <a:pPr eaLnBrk="1" hangingPunct="1"/>
            <a:r>
              <a:rPr lang="en-US" altLang="en-US" b="1"/>
              <a:t>aka DOSH; Cal-OSHA</a:t>
            </a:r>
          </a:p>
          <a:p>
            <a:pPr eaLnBrk="1" hangingPunct="1"/>
            <a:r>
              <a:rPr lang="en-US" altLang="en-US" b="1"/>
              <a:t>Enforces health-and-safety laws and regulations in places of employment in California</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0B307EA2-36DA-BDEC-91B5-41C4AD03314A}"/>
              </a:ext>
            </a:extLst>
          </p:cNvPr>
          <p:cNvSpPr>
            <a:spLocks noGrp="1"/>
          </p:cNvSpPr>
          <p:nvPr>
            <p:ph type="title"/>
          </p:nvPr>
        </p:nvSpPr>
        <p:spPr/>
        <p:txBody>
          <a:bodyPr/>
          <a:lstStyle/>
          <a:p>
            <a:pPr eaLnBrk="1" hangingPunct="1"/>
            <a:r>
              <a:rPr lang="en-US" altLang="en-US" sz="3800" b="1"/>
              <a:t>Employment Development Department</a:t>
            </a:r>
          </a:p>
        </p:txBody>
      </p:sp>
      <p:sp>
        <p:nvSpPr>
          <p:cNvPr id="6147" name="Rectangle 3">
            <a:extLst>
              <a:ext uri="{FF2B5EF4-FFF2-40B4-BE49-F238E27FC236}">
                <a16:creationId xmlns:a16="http://schemas.microsoft.com/office/drawing/2014/main" id="{7F8DCF4E-B5DD-BE07-7978-8D635F38323D}"/>
              </a:ext>
            </a:extLst>
          </p:cNvPr>
          <p:cNvSpPr>
            <a:spLocks noGrp="1"/>
          </p:cNvSpPr>
          <p:nvPr>
            <p:ph type="body" idx="1"/>
          </p:nvPr>
        </p:nvSpPr>
        <p:spPr/>
        <p:txBody>
          <a:bodyPr/>
          <a:lstStyle/>
          <a:p>
            <a:pPr eaLnBrk="1" hangingPunct="1"/>
            <a:r>
              <a:rPr lang="en-US" altLang="en-US" b="1" dirty="0"/>
              <a:t>Underground Economy Operations (UEO) unit detects and deters violations of payroll-tax laws.</a:t>
            </a:r>
          </a:p>
          <a:p>
            <a:pPr eaLnBrk="1" hangingPunct="1"/>
            <a:r>
              <a:rPr lang="en-US" altLang="en-US" b="1" dirty="0"/>
              <a:t>Suspected non- or under-reporting of wages or employees may result in tax audit of employer.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C0806D-1218-0A66-1F0E-C1229517C4A7}"/>
            </a:ext>
          </a:extLst>
        </p:cNvPr>
        <p:cNvGrpSpPr/>
        <p:nvPr/>
      </p:nvGrpSpPr>
      <p:grpSpPr>
        <a:xfrm>
          <a:off x="0" y="0"/>
          <a:ext cx="0" cy="0"/>
          <a:chOff x="0" y="0"/>
          <a:chExt cx="0" cy="0"/>
        </a:xfrm>
      </p:grpSpPr>
      <p:sp>
        <p:nvSpPr>
          <p:cNvPr id="4098" name="Rectangle 2">
            <a:extLst>
              <a:ext uri="{FF2B5EF4-FFF2-40B4-BE49-F238E27FC236}">
                <a16:creationId xmlns:a16="http://schemas.microsoft.com/office/drawing/2014/main" id="{312C919F-AD32-8F78-2280-BF7109BEA113}"/>
              </a:ext>
            </a:extLst>
          </p:cNvPr>
          <p:cNvSpPr>
            <a:spLocks noGrp="1"/>
          </p:cNvSpPr>
          <p:nvPr>
            <p:ph type="title"/>
          </p:nvPr>
        </p:nvSpPr>
        <p:spPr/>
        <p:txBody>
          <a:bodyPr/>
          <a:lstStyle/>
          <a:p>
            <a:pPr eaLnBrk="1" hangingPunct="1"/>
            <a:r>
              <a:rPr lang="en-US" altLang="en-US" sz="4000" b="1" dirty="0"/>
              <a:t>Labor Enforcement Task Force</a:t>
            </a:r>
          </a:p>
        </p:txBody>
      </p:sp>
      <p:sp>
        <p:nvSpPr>
          <p:cNvPr id="4099" name="Rectangle 3">
            <a:extLst>
              <a:ext uri="{FF2B5EF4-FFF2-40B4-BE49-F238E27FC236}">
                <a16:creationId xmlns:a16="http://schemas.microsoft.com/office/drawing/2014/main" id="{659D173B-BFFB-ECC9-6449-D5EFD4993E35}"/>
              </a:ext>
            </a:extLst>
          </p:cNvPr>
          <p:cNvSpPr>
            <a:spLocks noGrp="1"/>
          </p:cNvSpPr>
          <p:nvPr>
            <p:ph type="body" idx="1"/>
          </p:nvPr>
        </p:nvSpPr>
        <p:spPr>
          <a:xfrm>
            <a:off x="457200" y="1295400"/>
            <a:ext cx="8229600" cy="5334000"/>
          </a:xfrm>
        </p:spPr>
        <p:txBody>
          <a:bodyPr/>
          <a:lstStyle/>
          <a:p>
            <a:pPr eaLnBrk="1" hangingPunct="1">
              <a:lnSpc>
                <a:spcPct val="90000"/>
              </a:lnSpc>
            </a:pPr>
            <a:r>
              <a:rPr lang="en-US" altLang="en-US" b="1" dirty="0"/>
              <a:t>Under Department of Industrial Relations</a:t>
            </a:r>
          </a:p>
          <a:p>
            <a:pPr eaLnBrk="1" hangingPunct="1">
              <a:lnSpc>
                <a:spcPct val="90000"/>
              </a:lnSpc>
            </a:pPr>
            <a:r>
              <a:rPr lang="en-US" altLang="en-US" b="1" dirty="0"/>
              <a:t>Coalition of California enforcement agencies</a:t>
            </a:r>
          </a:p>
          <a:p>
            <a:pPr eaLnBrk="1" hangingPunct="1">
              <a:lnSpc>
                <a:spcPct val="90000"/>
              </a:lnSpc>
            </a:pPr>
            <a:r>
              <a:rPr lang="en-US" altLang="en-US" b="1" dirty="0"/>
              <a:t>Combats underground economy</a:t>
            </a:r>
          </a:p>
          <a:p>
            <a:pPr eaLnBrk="1" hangingPunct="1">
              <a:lnSpc>
                <a:spcPct val="90000"/>
              </a:lnSpc>
            </a:pPr>
            <a:r>
              <a:rPr lang="en-US" altLang="en-US" b="1" dirty="0"/>
              <a:t>Among the included agencies are</a:t>
            </a:r>
          </a:p>
          <a:p>
            <a:pPr lvl="1" eaLnBrk="1" hangingPunct="1">
              <a:lnSpc>
                <a:spcPct val="90000"/>
              </a:lnSpc>
            </a:pPr>
            <a:r>
              <a:rPr lang="en-US" altLang="en-US" b="1" dirty="0"/>
              <a:t>DOSH – Cal/OSHA</a:t>
            </a:r>
          </a:p>
          <a:p>
            <a:pPr lvl="1" eaLnBrk="1" hangingPunct="1">
              <a:lnSpc>
                <a:spcPct val="90000"/>
              </a:lnSpc>
            </a:pPr>
            <a:r>
              <a:rPr lang="en-US" altLang="en-US" b="1" dirty="0"/>
              <a:t>DLSE</a:t>
            </a:r>
          </a:p>
          <a:p>
            <a:pPr lvl="1" eaLnBrk="1" hangingPunct="1">
              <a:lnSpc>
                <a:spcPct val="90000"/>
              </a:lnSpc>
            </a:pPr>
            <a:r>
              <a:rPr lang="en-US" altLang="en-US" b="1" dirty="0"/>
              <a:t>EDD</a:t>
            </a:r>
          </a:p>
          <a:p>
            <a:pPr lvl="1" eaLnBrk="1" hangingPunct="1">
              <a:lnSpc>
                <a:spcPct val="90000"/>
              </a:lnSpc>
            </a:pPr>
            <a:r>
              <a:rPr lang="en-US" altLang="en-US" b="1" dirty="0"/>
              <a:t>Contractors State License Board</a:t>
            </a:r>
          </a:p>
          <a:p>
            <a:pPr lvl="1" eaLnBrk="1" hangingPunct="1">
              <a:lnSpc>
                <a:spcPct val="90000"/>
              </a:lnSpc>
            </a:pPr>
            <a:r>
              <a:rPr lang="en-US" altLang="en-US" b="1" dirty="0"/>
              <a:t>CA Department of Insurance</a:t>
            </a:r>
          </a:p>
          <a:p>
            <a:pPr lvl="1" eaLnBrk="1" hangingPunct="1">
              <a:lnSpc>
                <a:spcPct val="90000"/>
              </a:lnSpc>
            </a:pPr>
            <a:r>
              <a:rPr lang="en-US" altLang="en-US" b="1" dirty="0"/>
              <a:t>CA Attorney General/Dept. of Justice</a:t>
            </a:r>
          </a:p>
        </p:txBody>
      </p:sp>
    </p:spTree>
    <p:extLst>
      <p:ext uri="{BB962C8B-B14F-4D97-AF65-F5344CB8AC3E}">
        <p14:creationId xmlns:p14="http://schemas.microsoft.com/office/powerpoint/2010/main" val="38284482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DCE739B2-9867-8F5E-319D-7B038769513F}"/>
              </a:ext>
            </a:extLst>
          </p:cNvPr>
          <p:cNvSpPr>
            <a:spLocks noGrp="1"/>
          </p:cNvSpPr>
          <p:nvPr>
            <p:ph type="title"/>
          </p:nvPr>
        </p:nvSpPr>
        <p:spPr>
          <a:xfrm>
            <a:off x="457200" y="274638"/>
            <a:ext cx="8229600" cy="1554162"/>
          </a:xfrm>
        </p:spPr>
        <p:txBody>
          <a:bodyPr/>
          <a:lstStyle/>
          <a:p>
            <a:pPr eaLnBrk="1" hangingPunct="1"/>
            <a:r>
              <a:rPr lang="en-US" altLang="en-US" sz="4800" b="1" dirty="0"/>
              <a:t>Who Are the</a:t>
            </a:r>
            <a:br>
              <a:rPr lang="en-US" altLang="en-US" sz="4800" b="1" dirty="0"/>
            </a:br>
            <a:r>
              <a:rPr lang="en-US" altLang="en-US" sz="4800" b="1" dirty="0"/>
              <a:t>Government Enforcers?</a:t>
            </a:r>
            <a:endParaRPr lang="en-US" altLang="en-US" b="1" dirty="0"/>
          </a:p>
        </p:txBody>
      </p:sp>
      <p:sp>
        <p:nvSpPr>
          <p:cNvPr id="9219" name="Content Placeholder 2">
            <a:extLst>
              <a:ext uri="{FF2B5EF4-FFF2-40B4-BE49-F238E27FC236}">
                <a16:creationId xmlns:a16="http://schemas.microsoft.com/office/drawing/2014/main" id="{148680B1-B4A0-BEBC-E0EE-A5DDDF167C4F}"/>
              </a:ext>
            </a:extLst>
          </p:cNvPr>
          <p:cNvSpPr>
            <a:spLocks noGrp="1"/>
          </p:cNvSpPr>
          <p:nvPr>
            <p:ph idx="1"/>
          </p:nvPr>
        </p:nvSpPr>
        <p:spPr/>
        <p:txBody>
          <a:bodyPr/>
          <a:lstStyle/>
          <a:p>
            <a:pPr eaLnBrk="1" hangingPunct="1">
              <a:buFont typeface="Arial" panose="020B0604020202020204" pitchFamily="34" charset="0"/>
              <a:buNone/>
            </a:pPr>
            <a:endParaRPr lang="en-US" altLang="en-US" b="1" dirty="0"/>
          </a:p>
          <a:p>
            <a:pPr eaLnBrk="1" hangingPunct="1">
              <a:buFont typeface="Arial" panose="020B0604020202020204" pitchFamily="34" charset="0"/>
              <a:buNone/>
            </a:pPr>
            <a:endParaRPr lang="en-US" altLang="en-US" b="1" dirty="0"/>
          </a:p>
          <a:p>
            <a:pPr algn="ctr" eaLnBrk="1" hangingPunct="1">
              <a:buFont typeface="Arial" panose="020B0604020202020204" pitchFamily="34" charset="0"/>
              <a:buNone/>
            </a:pPr>
            <a:r>
              <a:rPr lang="en-US" altLang="en-US" sz="4800" b="1" dirty="0"/>
              <a:t>Federal</a:t>
            </a:r>
            <a:endParaRPr lang="en-US" altLang="en-US" sz="4400" b="1"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922</TotalTime>
  <Words>1640</Words>
  <Application>Microsoft Office PowerPoint</Application>
  <PresentationFormat>On-screen Show (4:3)</PresentationFormat>
  <Paragraphs>180</Paragraphs>
  <Slides>30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30</vt:i4>
      </vt:variant>
    </vt:vector>
  </HeadingPairs>
  <TitlesOfParts>
    <vt:vector size="33" baseType="lpstr">
      <vt:lpstr>Arial</vt:lpstr>
      <vt:lpstr>Calibri</vt:lpstr>
      <vt:lpstr>Office Theme</vt:lpstr>
      <vt:lpstr>Defending Your Land and Controlling Access to Your Farm or Ranch</vt:lpstr>
      <vt:lpstr>About This Presentation</vt:lpstr>
      <vt:lpstr>Who Might Seek Access?</vt:lpstr>
      <vt:lpstr>Who Are the Government Enforcers?</vt:lpstr>
      <vt:lpstr>Division of Labor Standards Enforcement</vt:lpstr>
      <vt:lpstr>Division of Occupational Safety and Health</vt:lpstr>
      <vt:lpstr>Employment Development Department</vt:lpstr>
      <vt:lpstr>Labor Enforcement Task Force</vt:lpstr>
      <vt:lpstr>Who Are the Government Enforcers?</vt:lpstr>
      <vt:lpstr>U.S. Department of Labor Wage and Hour Division</vt:lpstr>
      <vt:lpstr>Department of Homeland Security (DHS)</vt:lpstr>
      <vt:lpstr>Requirements/Rules for Government Agency Law Enforcers</vt:lpstr>
      <vt:lpstr>Requirements/Rules for Government Agency Law Enforcers</vt:lpstr>
      <vt:lpstr>Requirements/Rules for Government Agency Law Enforcers</vt:lpstr>
      <vt:lpstr>Requirements/Rules for Government Agency Law Enforcers</vt:lpstr>
      <vt:lpstr>Requirements/Rules for Government Agency Law Enforcers</vt:lpstr>
      <vt:lpstr>Immigration Law Enforcers</vt:lpstr>
      <vt:lpstr>Immigration Law Enforcers— What You Should and Should Not Do </vt:lpstr>
      <vt:lpstr>Immigration Law Enforcers— What You Should and Should Not Do</vt:lpstr>
      <vt:lpstr>Immigration Law Enforcers— What You Should and Should Not Do </vt:lpstr>
      <vt:lpstr>Immigration Law Enforcers— What You Should and Should Not Do </vt:lpstr>
      <vt:lpstr>Immigration Law Enforcers— What You Should and Should Not Do</vt:lpstr>
      <vt:lpstr>Nat’l. Immigration Law Center Resources</vt:lpstr>
      <vt:lpstr>CA DoJ &amp; DIR Resource</vt:lpstr>
      <vt:lpstr>Uninvited / Unwanted Members of the Public</vt:lpstr>
      <vt:lpstr>Uninvited / Unwanted Members of the Public</vt:lpstr>
      <vt:lpstr>Invited Members of the Public</vt:lpstr>
      <vt:lpstr>Tips</vt:lpstr>
      <vt:lpstr>Tips</vt:lpstr>
      <vt:lpstr>QUESTIONS?</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DEFEND YOUR PROPERTY What Are Your Rights When the Enforcers Show Up?</dc:title>
  <dc:creator>Ron Barsamian</dc:creator>
  <cp:lastModifiedBy>Carl Borden</cp:lastModifiedBy>
  <cp:revision>26</cp:revision>
  <dcterms:created xsi:type="dcterms:W3CDTF">2009-11-09T14:20:15Z</dcterms:created>
  <dcterms:modified xsi:type="dcterms:W3CDTF">2025-09-12T16:53:19Z</dcterms:modified>
</cp:coreProperties>
</file>